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19" d="100"/>
          <a:sy n="119" d="100"/>
        </p:scale>
        <p:origin x="7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FFD1-4442-21F5-E953-687AEE00C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5175D7-6EB2-4DED-06B9-8C0569782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C29E07-B125-4F04-C879-FCE82E235EAD}"/>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342023C1-E377-33E9-4614-4CE0EB417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BADD3-59E6-897B-1F85-F8A77E6D128A}"/>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549023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4D0B-767C-151F-1DB2-5208D76E9C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BF6CB6-7B2A-C757-4ED5-505D0598C9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BC4D4-F4F8-9214-41B3-5A7CC83FAF09}"/>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ED92C6C8-E42D-B9CF-64BC-4703CCC0D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423B0-CBB9-ABD9-0476-4C68D651A783}"/>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245129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557BF1-77FA-B32E-1671-D0A6F1690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A57F3-11DD-1700-2A5F-AD42D1E44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51448-78EF-32A5-6CCD-1A07B2134BE5}"/>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60C6FFA9-6EAE-3E9B-1AED-E07213C4C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E93C8-C7DE-1A59-CED4-3C3B436D737E}"/>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212268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6C61-36B7-07C1-CCD2-4E9EE05CE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BB5DFC-0FBF-D680-3DBA-19B77755AB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7E97A-6D70-0B47-D234-D54E4E5FCAB0}"/>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BE6B5D68-0EC7-33EE-533E-EA726C056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30FA-CF56-CEC8-E50A-78EF2390D326}"/>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3412937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3D5B-54F2-5D6D-A4DF-A5DBDB52C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ACC687-E5BA-2669-34AC-F792C9EE9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682C96-B5F3-1526-47F4-610C4E8E36A4}"/>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A8416B7D-ABD0-4ABA-DE65-E13EC752C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E6068-0D3F-71FF-159B-A75CC68078AC}"/>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374058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1115B-F399-4E2D-E6C9-5DE842750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BBDE4-D63E-0F4D-1B74-76F9947204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0A3064-14F5-EF1C-4F03-ACAF4208E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950D7E-CD79-283B-94B3-6C5BFD3DA2EF}"/>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6" name="Footer Placeholder 5">
            <a:extLst>
              <a:ext uri="{FF2B5EF4-FFF2-40B4-BE49-F238E27FC236}">
                <a16:creationId xmlns:a16="http://schemas.microsoft.com/office/drawing/2014/main" id="{F24C75DB-5366-759C-6124-2D53EB5C8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A1A75-C07E-E55D-6D6B-B0C9BAC192F7}"/>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132564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46E4-E514-FFAA-EE5F-AEF0052646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3C0CC0-35DB-2C9C-2236-5DA920931C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358523-A5A8-21FD-6A7B-60DB2EE83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D16C0-B811-575F-905B-B6D9FA9B9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89EBA-A0CC-54A9-3101-1CD7E961F3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AAEFD-5F1C-55D5-BEC6-D25EF0ECB667}"/>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8" name="Footer Placeholder 7">
            <a:extLst>
              <a:ext uri="{FF2B5EF4-FFF2-40B4-BE49-F238E27FC236}">
                <a16:creationId xmlns:a16="http://schemas.microsoft.com/office/drawing/2014/main" id="{E8B2D611-DC20-958D-2778-512B1CE6A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AA48A8-96EA-B9A0-1DAD-90699195D9A4}"/>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311182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8C38-E01A-B36F-4C59-A27CA1EFD4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DF7BA1-2EB2-3A32-16F9-2B7FCB173AB0}"/>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4" name="Footer Placeholder 3">
            <a:extLst>
              <a:ext uri="{FF2B5EF4-FFF2-40B4-BE49-F238E27FC236}">
                <a16:creationId xmlns:a16="http://schemas.microsoft.com/office/drawing/2014/main" id="{1B097BA6-0FC6-5F87-B56E-7AAA726FA1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4DEE74-7A68-834D-F2AA-ADE46F3CBF77}"/>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4117760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AEB1D-022D-C000-4CEA-E8F97537C118}"/>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3" name="Footer Placeholder 2">
            <a:extLst>
              <a:ext uri="{FF2B5EF4-FFF2-40B4-BE49-F238E27FC236}">
                <a16:creationId xmlns:a16="http://schemas.microsoft.com/office/drawing/2014/main" id="{E0093713-3B8C-51FB-6302-2F14D9EEF8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9AA0E-BCC3-E904-9C64-133E1FE1E283}"/>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71019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64D1-55E3-4420-05B7-72CBA3C50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C4D12-8D38-3C5C-DB55-F3AEA999D0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C7DD34-546C-1A1B-29B7-444613B7E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729B5-F35D-E3C0-721B-2A5183646990}"/>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6" name="Footer Placeholder 5">
            <a:extLst>
              <a:ext uri="{FF2B5EF4-FFF2-40B4-BE49-F238E27FC236}">
                <a16:creationId xmlns:a16="http://schemas.microsoft.com/office/drawing/2014/main" id="{3AE7DEE6-9BB8-3168-D1F6-D6EA7045C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FDBB9-0C2C-4AB5-E27C-940AC15F2539}"/>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120535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C832-D507-F020-4655-C28C7C3B5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2F438F-B4F8-9B79-CCD0-3010F92D3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FA6B87-55A9-2D88-2C81-43EDA85C4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D5A3B2-6167-A904-F626-62CBAD9C43F0}"/>
              </a:ext>
            </a:extLst>
          </p:cNvPr>
          <p:cNvSpPr>
            <a:spLocks noGrp="1"/>
          </p:cNvSpPr>
          <p:nvPr>
            <p:ph type="dt" sz="half" idx="10"/>
          </p:nvPr>
        </p:nvSpPr>
        <p:spPr/>
        <p:txBody>
          <a:bodyPr/>
          <a:lstStyle/>
          <a:p>
            <a:fld id="{85A62403-5766-48A6-BE87-1E262B375F9F}" type="datetimeFigureOut">
              <a:rPr lang="en-US" smtClean="0"/>
              <a:t>10/20/2022</a:t>
            </a:fld>
            <a:endParaRPr lang="en-US"/>
          </a:p>
        </p:txBody>
      </p:sp>
      <p:sp>
        <p:nvSpPr>
          <p:cNvPr id="6" name="Footer Placeholder 5">
            <a:extLst>
              <a:ext uri="{FF2B5EF4-FFF2-40B4-BE49-F238E27FC236}">
                <a16:creationId xmlns:a16="http://schemas.microsoft.com/office/drawing/2014/main" id="{E5A7BF84-0CBC-6797-F241-85C438D0E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24F2-F23F-FC72-2D3F-89CB01A8EC26}"/>
              </a:ext>
            </a:extLst>
          </p:cNvPr>
          <p:cNvSpPr>
            <a:spLocks noGrp="1"/>
          </p:cNvSpPr>
          <p:nvPr>
            <p:ph type="sldNum" sz="quarter" idx="12"/>
          </p:nvPr>
        </p:nvSpPr>
        <p:spPr/>
        <p:txBody>
          <a:bodyPr/>
          <a:lstStyle/>
          <a:p>
            <a:fld id="{0CAC1055-83F6-4F11-ACDB-8CC4ECF7EEB4}" type="slidenum">
              <a:rPr lang="en-US" smtClean="0"/>
              <a:t>‹#›</a:t>
            </a:fld>
            <a:endParaRPr lang="en-US"/>
          </a:p>
        </p:txBody>
      </p:sp>
    </p:spTree>
    <p:extLst>
      <p:ext uri="{BB962C8B-B14F-4D97-AF65-F5344CB8AC3E}">
        <p14:creationId xmlns:p14="http://schemas.microsoft.com/office/powerpoint/2010/main" val="144740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306E4-A7C4-DBDB-FAC1-8D9063EFD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3DC9C1-39A4-C4A0-ABC2-61BE35C1C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C19FA-54E3-AF79-B1F4-8B1775731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62403-5766-48A6-BE87-1E262B375F9F}" type="datetimeFigureOut">
              <a:rPr lang="en-US" smtClean="0"/>
              <a:t>10/20/2022</a:t>
            </a:fld>
            <a:endParaRPr lang="en-US"/>
          </a:p>
        </p:txBody>
      </p:sp>
      <p:sp>
        <p:nvSpPr>
          <p:cNvPr id="5" name="Footer Placeholder 4">
            <a:extLst>
              <a:ext uri="{FF2B5EF4-FFF2-40B4-BE49-F238E27FC236}">
                <a16:creationId xmlns:a16="http://schemas.microsoft.com/office/drawing/2014/main" id="{B3C6F9A8-0E1D-00EE-F968-C52923B52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DBF53C-48EE-A0D7-DDF5-5CB871637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AC1055-83F6-4F11-ACDB-8CC4ECF7EEB4}" type="slidenum">
              <a:rPr lang="en-US" smtClean="0"/>
              <a:t>‹#›</a:t>
            </a:fld>
            <a:endParaRPr lang="en-US"/>
          </a:p>
        </p:txBody>
      </p:sp>
    </p:spTree>
    <p:extLst>
      <p:ext uri="{BB962C8B-B14F-4D97-AF65-F5344CB8AC3E}">
        <p14:creationId xmlns:p14="http://schemas.microsoft.com/office/powerpoint/2010/main" val="377468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2090-613D-DA8A-759C-328A0EB8E8B6}"/>
              </a:ext>
            </a:extLst>
          </p:cNvPr>
          <p:cNvSpPr>
            <a:spLocks noGrp="1"/>
          </p:cNvSpPr>
          <p:nvPr>
            <p:ph type="ctrTitle"/>
          </p:nvPr>
        </p:nvSpPr>
        <p:spPr/>
        <p:txBody>
          <a:bodyPr/>
          <a:lstStyle/>
          <a:p>
            <a:r>
              <a:rPr lang="en-US" dirty="0"/>
              <a:t>Assembly Instructions For Pinball Bumper</a:t>
            </a:r>
          </a:p>
        </p:txBody>
      </p:sp>
      <p:sp>
        <p:nvSpPr>
          <p:cNvPr id="3" name="Subtitle 2">
            <a:extLst>
              <a:ext uri="{FF2B5EF4-FFF2-40B4-BE49-F238E27FC236}">
                <a16:creationId xmlns:a16="http://schemas.microsoft.com/office/drawing/2014/main" id="{05CC2347-BBBC-0756-EE85-35E762C8EB26}"/>
              </a:ext>
            </a:extLst>
          </p:cNvPr>
          <p:cNvSpPr>
            <a:spLocks noGrp="1"/>
          </p:cNvSpPr>
          <p:nvPr>
            <p:ph type="subTitle" idx="1"/>
          </p:nvPr>
        </p:nvSpPr>
        <p:spPr/>
        <p:txBody>
          <a:bodyPr/>
          <a:lstStyle/>
          <a:p>
            <a:r>
              <a:rPr lang="en-US" dirty="0"/>
              <a:t>Epic </a:t>
            </a:r>
            <a:r>
              <a:rPr lang="en-US" dirty="0" err="1"/>
              <a:t>Robotz</a:t>
            </a:r>
            <a:r>
              <a:rPr lang="en-US" dirty="0"/>
              <a:t>, Fall 2022</a:t>
            </a:r>
          </a:p>
          <a:p>
            <a:endParaRPr lang="en-US" dirty="0"/>
          </a:p>
        </p:txBody>
      </p:sp>
    </p:spTree>
    <p:extLst>
      <p:ext uri="{BB962C8B-B14F-4D97-AF65-F5344CB8AC3E}">
        <p14:creationId xmlns:p14="http://schemas.microsoft.com/office/powerpoint/2010/main" val="3740119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5C64-AA8B-4910-A969-9132C4C10DE5}"/>
              </a:ext>
            </a:extLst>
          </p:cNvPr>
          <p:cNvSpPr>
            <a:spLocks noGrp="1"/>
          </p:cNvSpPr>
          <p:nvPr>
            <p:ph type="title"/>
          </p:nvPr>
        </p:nvSpPr>
        <p:spPr/>
        <p:txBody>
          <a:bodyPr/>
          <a:lstStyle/>
          <a:p>
            <a:r>
              <a:rPr lang="en-US" dirty="0"/>
              <a:t>Step 4: Assemble the Solenoid </a:t>
            </a:r>
          </a:p>
        </p:txBody>
      </p:sp>
      <p:sp>
        <p:nvSpPr>
          <p:cNvPr id="3" name="Content Placeholder 2">
            <a:extLst>
              <a:ext uri="{FF2B5EF4-FFF2-40B4-BE49-F238E27FC236}">
                <a16:creationId xmlns:a16="http://schemas.microsoft.com/office/drawing/2014/main" id="{736E12F8-63A2-0076-A2B3-B7B863C5AD63}"/>
              </a:ext>
            </a:extLst>
          </p:cNvPr>
          <p:cNvSpPr>
            <a:spLocks noGrp="1"/>
          </p:cNvSpPr>
          <p:nvPr>
            <p:ph idx="1"/>
          </p:nvPr>
        </p:nvSpPr>
        <p:spPr>
          <a:xfrm>
            <a:off x="838201" y="1825624"/>
            <a:ext cx="4200458" cy="2233139"/>
          </a:xfrm>
        </p:spPr>
        <p:txBody>
          <a:bodyPr>
            <a:normAutofit fontScale="55000" lnSpcReduction="20000"/>
          </a:bodyPr>
          <a:lstStyle/>
          <a:p>
            <a:r>
              <a:rPr lang="en-US" dirty="0"/>
              <a:t>Assemble the Solenoid by putting the spring on the shaft, inserting the shaft into the coil, and then inserting the two plates below the stop bracket.</a:t>
            </a:r>
          </a:p>
          <a:p>
            <a:endParaRPr lang="en-US" dirty="0"/>
          </a:p>
          <a:p>
            <a:r>
              <a:rPr lang="en-US" dirty="0"/>
              <a:t>Be sure that the insulator plate is on top as shown.</a:t>
            </a:r>
          </a:p>
          <a:p>
            <a:endParaRPr lang="en-US" dirty="0"/>
          </a:p>
          <a:p>
            <a:r>
              <a:rPr lang="en-US" dirty="0"/>
              <a:t>Use blue painter tape to hold the assembly together until the striker shaft is installed .</a:t>
            </a:r>
          </a:p>
        </p:txBody>
      </p:sp>
      <p:pic>
        <p:nvPicPr>
          <p:cNvPr id="5" name="Picture 4">
            <a:extLst>
              <a:ext uri="{FF2B5EF4-FFF2-40B4-BE49-F238E27FC236}">
                <a16:creationId xmlns:a16="http://schemas.microsoft.com/office/drawing/2014/main" id="{73525437-BFD3-7440-FE81-843C464742C3}"/>
              </a:ext>
            </a:extLst>
          </p:cNvPr>
          <p:cNvPicPr>
            <a:picLocks noChangeAspect="1"/>
          </p:cNvPicPr>
          <p:nvPr/>
        </p:nvPicPr>
        <p:blipFill>
          <a:blip r:embed="rId2"/>
          <a:stretch>
            <a:fillRect/>
          </a:stretch>
        </p:blipFill>
        <p:spPr>
          <a:xfrm>
            <a:off x="6889629" y="1417316"/>
            <a:ext cx="4143177" cy="2125881"/>
          </a:xfrm>
          <a:prstGeom prst="rect">
            <a:avLst/>
          </a:prstGeom>
        </p:spPr>
      </p:pic>
      <p:pic>
        <p:nvPicPr>
          <p:cNvPr id="7" name="Picture 6">
            <a:extLst>
              <a:ext uri="{FF2B5EF4-FFF2-40B4-BE49-F238E27FC236}">
                <a16:creationId xmlns:a16="http://schemas.microsoft.com/office/drawing/2014/main" id="{8EC1F217-74EC-BD6C-8EF3-5F25EB6C4864}"/>
              </a:ext>
            </a:extLst>
          </p:cNvPr>
          <p:cNvPicPr>
            <a:picLocks noChangeAspect="1"/>
          </p:cNvPicPr>
          <p:nvPr/>
        </p:nvPicPr>
        <p:blipFill>
          <a:blip r:embed="rId3"/>
          <a:stretch>
            <a:fillRect/>
          </a:stretch>
        </p:blipFill>
        <p:spPr>
          <a:xfrm>
            <a:off x="6889629" y="3897529"/>
            <a:ext cx="4464171" cy="2625544"/>
          </a:xfrm>
          <a:prstGeom prst="rect">
            <a:avLst/>
          </a:prstGeom>
        </p:spPr>
      </p:pic>
      <p:pic>
        <p:nvPicPr>
          <p:cNvPr id="9" name="Picture 8">
            <a:extLst>
              <a:ext uri="{FF2B5EF4-FFF2-40B4-BE49-F238E27FC236}">
                <a16:creationId xmlns:a16="http://schemas.microsoft.com/office/drawing/2014/main" id="{7A167938-DF7A-FC45-A10E-2E953BF55B93}"/>
              </a:ext>
            </a:extLst>
          </p:cNvPr>
          <p:cNvPicPr>
            <a:picLocks noChangeAspect="1"/>
          </p:cNvPicPr>
          <p:nvPr/>
        </p:nvPicPr>
        <p:blipFill>
          <a:blip r:embed="rId4"/>
          <a:stretch>
            <a:fillRect/>
          </a:stretch>
        </p:blipFill>
        <p:spPr>
          <a:xfrm>
            <a:off x="3657670" y="4200982"/>
            <a:ext cx="2213410" cy="2338048"/>
          </a:xfrm>
          <a:prstGeom prst="rect">
            <a:avLst/>
          </a:prstGeom>
        </p:spPr>
      </p:pic>
      <p:sp>
        <p:nvSpPr>
          <p:cNvPr id="10" name="TextBox 9">
            <a:extLst>
              <a:ext uri="{FF2B5EF4-FFF2-40B4-BE49-F238E27FC236}">
                <a16:creationId xmlns:a16="http://schemas.microsoft.com/office/drawing/2014/main" id="{888B3C0E-82E4-D501-9B1B-80F66BFF1545}"/>
              </a:ext>
            </a:extLst>
          </p:cNvPr>
          <p:cNvSpPr txBox="1"/>
          <p:nvPr/>
        </p:nvSpPr>
        <p:spPr>
          <a:xfrm>
            <a:off x="6587943" y="2110924"/>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147C1DFE-D7C8-5DD0-BD06-2B24ACDFE955}"/>
              </a:ext>
            </a:extLst>
          </p:cNvPr>
          <p:cNvSpPr txBox="1"/>
          <p:nvPr/>
        </p:nvSpPr>
        <p:spPr>
          <a:xfrm>
            <a:off x="6576868" y="4109123"/>
            <a:ext cx="245981" cy="369332"/>
          </a:xfrm>
          <a:prstGeom prst="rect">
            <a:avLst/>
          </a:prstGeom>
          <a:noFill/>
        </p:spPr>
        <p:txBody>
          <a:bodyPr wrap="square" rtlCol="0">
            <a:spAutoFit/>
          </a:bodyPr>
          <a:lstStyle/>
          <a:p>
            <a:r>
              <a:rPr lang="en-US" dirty="0"/>
              <a:t>2</a:t>
            </a:r>
          </a:p>
        </p:txBody>
      </p:sp>
      <p:sp>
        <p:nvSpPr>
          <p:cNvPr id="12" name="TextBox 11">
            <a:extLst>
              <a:ext uri="{FF2B5EF4-FFF2-40B4-BE49-F238E27FC236}">
                <a16:creationId xmlns:a16="http://schemas.microsoft.com/office/drawing/2014/main" id="{79C18418-D41C-D596-F770-3C6C4DAD569F}"/>
              </a:ext>
            </a:extLst>
          </p:cNvPr>
          <p:cNvSpPr txBox="1"/>
          <p:nvPr/>
        </p:nvSpPr>
        <p:spPr>
          <a:xfrm>
            <a:off x="3387031" y="4478455"/>
            <a:ext cx="245981"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43925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8B67-20A6-A524-29CC-C808D8F60B50}"/>
              </a:ext>
            </a:extLst>
          </p:cNvPr>
          <p:cNvSpPr>
            <a:spLocks noGrp="1"/>
          </p:cNvSpPr>
          <p:nvPr>
            <p:ph type="title"/>
          </p:nvPr>
        </p:nvSpPr>
        <p:spPr/>
        <p:txBody>
          <a:bodyPr/>
          <a:lstStyle/>
          <a:p>
            <a:r>
              <a:rPr lang="en-US" dirty="0"/>
              <a:t>Step 5: Join the Solenoid </a:t>
            </a:r>
            <a:r>
              <a:rPr lang="en-US" dirty="0" err="1"/>
              <a:t>Asm</a:t>
            </a:r>
            <a:r>
              <a:rPr lang="en-US" dirty="0"/>
              <a:t> to the Mount</a:t>
            </a:r>
          </a:p>
        </p:txBody>
      </p:sp>
      <p:pic>
        <p:nvPicPr>
          <p:cNvPr id="5" name="Content Placeholder 4">
            <a:extLst>
              <a:ext uri="{FF2B5EF4-FFF2-40B4-BE49-F238E27FC236}">
                <a16:creationId xmlns:a16="http://schemas.microsoft.com/office/drawing/2014/main" id="{57F28AAF-9C76-0E68-BA94-D3B2940E1F4E}"/>
              </a:ext>
            </a:extLst>
          </p:cNvPr>
          <p:cNvPicPr>
            <a:picLocks noGrp="1" noChangeAspect="1"/>
          </p:cNvPicPr>
          <p:nvPr>
            <p:ph idx="1"/>
          </p:nvPr>
        </p:nvPicPr>
        <p:blipFill>
          <a:blip r:embed="rId2"/>
          <a:stretch>
            <a:fillRect/>
          </a:stretch>
        </p:blipFill>
        <p:spPr>
          <a:xfrm>
            <a:off x="5993899" y="2443632"/>
            <a:ext cx="4247382" cy="2648934"/>
          </a:xfrm>
        </p:spPr>
      </p:pic>
      <p:sp>
        <p:nvSpPr>
          <p:cNvPr id="6" name="TextBox 5">
            <a:extLst>
              <a:ext uri="{FF2B5EF4-FFF2-40B4-BE49-F238E27FC236}">
                <a16:creationId xmlns:a16="http://schemas.microsoft.com/office/drawing/2014/main" id="{66274466-456A-4F74-60FA-9A7F3630A157}"/>
              </a:ext>
            </a:extLst>
          </p:cNvPr>
          <p:cNvSpPr txBox="1"/>
          <p:nvPr/>
        </p:nvSpPr>
        <p:spPr>
          <a:xfrm>
            <a:off x="1608083" y="2509870"/>
            <a:ext cx="3802643" cy="2862322"/>
          </a:xfrm>
          <a:prstGeom prst="rect">
            <a:avLst/>
          </a:prstGeom>
          <a:noFill/>
        </p:spPr>
        <p:txBody>
          <a:bodyPr wrap="square" rtlCol="0">
            <a:spAutoFit/>
          </a:bodyPr>
          <a:lstStyle/>
          <a:p>
            <a:r>
              <a:rPr lang="en-US" dirty="0"/>
              <a:t>Join the 3D printed plate and the</a:t>
            </a:r>
          </a:p>
          <a:p>
            <a:r>
              <a:rPr lang="en-US" dirty="0"/>
              <a:t>Solenoid Assembly.  </a:t>
            </a:r>
          </a:p>
          <a:p>
            <a:endParaRPr lang="en-US" dirty="0"/>
          </a:p>
          <a:p>
            <a:r>
              <a:rPr lang="en-US" dirty="0"/>
              <a:t>At this point there is no hardware that holds these parts together; but note how the tabs of the Solenoid Assembly fits into the 3D printed part.</a:t>
            </a:r>
          </a:p>
          <a:p>
            <a:endParaRPr lang="en-US" dirty="0"/>
          </a:p>
          <a:p>
            <a:r>
              <a:rPr lang="en-US" dirty="0"/>
              <a:t>Also insert the cup guide into the 3D printed part and orientate it as shown.</a:t>
            </a:r>
          </a:p>
        </p:txBody>
      </p:sp>
    </p:spTree>
    <p:extLst>
      <p:ext uri="{BB962C8B-B14F-4D97-AF65-F5344CB8AC3E}">
        <p14:creationId xmlns:p14="http://schemas.microsoft.com/office/powerpoint/2010/main" val="1142238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E62A-C35D-3E03-784F-67970FB33C86}"/>
              </a:ext>
            </a:extLst>
          </p:cNvPr>
          <p:cNvSpPr>
            <a:spLocks noGrp="1"/>
          </p:cNvSpPr>
          <p:nvPr>
            <p:ph type="title"/>
          </p:nvPr>
        </p:nvSpPr>
        <p:spPr/>
        <p:txBody>
          <a:bodyPr/>
          <a:lstStyle/>
          <a:p>
            <a:r>
              <a:rPr lang="en-US" dirty="0"/>
              <a:t>Step 6: Attach the </a:t>
            </a:r>
            <a:r>
              <a:rPr lang="en-US" dirty="0" err="1"/>
              <a:t>Asm</a:t>
            </a:r>
            <a:r>
              <a:rPr lang="en-US" dirty="0"/>
              <a:t> to the Playing Field</a:t>
            </a:r>
          </a:p>
        </p:txBody>
      </p:sp>
      <p:sp>
        <p:nvSpPr>
          <p:cNvPr id="3" name="Content Placeholder 2">
            <a:extLst>
              <a:ext uri="{FF2B5EF4-FFF2-40B4-BE49-F238E27FC236}">
                <a16:creationId xmlns:a16="http://schemas.microsoft.com/office/drawing/2014/main" id="{9348B24C-03EF-6A5C-6845-0CD68D8E5917}"/>
              </a:ext>
            </a:extLst>
          </p:cNvPr>
          <p:cNvSpPr>
            <a:spLocks noGrp="1"/>
          </p:cNvSpPr>
          <p:nvPr>
            <p:ph idx="1"/>
          </p:nvPr>
        </p:nvSpPr>
        <p:spPr>
          <a:xfrm>
            <a:off x="838200" y="1825624"/>
            <a:ext cx="4604784" cy="4195513"/>
          </a:xfrm>
        </p:spPr>
        <p:txBody>
          <a:bodyPr>
            <a:noAutofit/>
          </a:bodyPr>
          <a:lstStyle/>
          <a:p>
            <a:pPr marL="0" indent="0">
              <a:buNone/>
            </a:pPr>
            <a:r>
              <a:rPr lang="en-US" sz="1600" dirty="0"/>
              <a:t>Position the Assembly over the 1.75-inch hole, as shown.</a:t>
            </a:r>
          </a:p>
          <a:p>
            <a:pPr marL="0" indent="0">
              <a:buNone/>
            </a:pPr>
            <a:endParaRPr lang="en-US" sz="1600" dirty="0"/>
          </a:p>
          <a:p>
            <a:pPr marL="0" indent="0">
              <a:buNone/>
            </a:pPr>
            <a:r>
              <a:rPr lang="en-US" sz="1600" dirty="0"/>
              <a:t>Use #6,  0.75 inch long screws at the locations in blue.</a:t>
            </a:r>
          </a:p>
          <a:p>
            <a:pPr marL="0" indent="0">
              <a:buNone/>
            </a:pPr>
            <a:endParaRPr lang="en-US" sz="1600" dirty="0"/>
          </a:p>
          <a:p>
            <a:pPr marL="0" indent="0">
              <a:buNone/>
            </a:pPr>
            <a:r>
              <a:rPr lang="en-US" sz="1600" dirty="0"/>
              <a:t>Use #6 0.5 inch long screws at the location in Red</a:t>
            </a:r>
          </a:p>
          <a:p>
            <a:pPr marL="0" indent="0">
              <a:buNone/>
            </a:pPr>
            <a:endParaRPr lang="en-US" sz="1600" dirty="0"/>
          </a:p>
          <a:p>
            <a:pPr marL="0" indent="0">
              <a:buNone/>
            </a:pPr>
            <a:r>
              <a:rPr lang="en-US" sz="1600" dirty="0"/>
              <a:t>Pilot drill all holes with 3/32 inch drill.  Only drill to a depth of about 0.375 inches.  DO NOT drill through to the playing surface.  (Put painter’s tape on the drill bit at the correct depth as a guide.)</a:t>
            </a:r>
          </a:p>
          <a:p>
            <a:pPr marL="0" indent="0">
              <a:buNone/>
            </a:pPr>
            <a:r>
              <a:rPr lang="en-US" sz="1600" dirty="0"/>
              <a:t>You may need to place the assembly, mark the holes, then remove the assembly to drill the pilot holes.</a:t>
            </a:r>
          </a:p>
        </p:txBody>
      </p:sp>
      <p:pic>
        <p:nvPicPr>
          <p:cNvPr id="5" name="Picture 4">
            <a:extLst>
              <a:ext uri="{FF2B5EF4-FFF2-40B4-BE49-F238E27FC236}">
                <a16:creationId xmlns:a16="http://schemas.microsoft.com/office/drawing/2014/main" id="{8B577F4F-79EA-63B1-B0D4-B3D6FF89B201}"/>
              </a:ext>
            </a:extLst>
          </p:cNvPr>
          <p:cNvPicPr>
            <a:picLocks noChangeAspect="1"/>
          </p:cNvPicPr>
          <p:nvPr/>
        </p:nvPicPr>
        <p:blipFill>
          <a:blip r:embed="rId2"/>
          <a:stretch>
            <a:fillRect/>
          </a:stretch>
        </p:blipFill>
        <p:spPr>
          <a:xfrm>
            <a:off x="5597809" y="2264552"/>
            <a:ext cx="5255173" cy="2990146"/>
          </a:xfrm>
          <a:prstGeom prst="rect">
            <a:avLst/>
          </a:prstGeom>
        </p:spPr>
      </p:pic>
      <p:sp>
        <p:nvSpPr>
          <p:cNvPr id="6" name="Oval 5">
            <a:extLst>
              <a:ext uri="{FF2B5EF4-FFF2-40B4-BE49-F238E27FC236}">
                <a16:creationId xmlns:a16="http://schemas.microsoft.com/office/drawing/2014/main" id="{C9341BB5-A235-9E48-8DE8-DD9814157EEA}"/>
              </a:ext>
            </a:extLst>
          </p:cNvPr>
          <p:cNvSpPr/>
          <p:nvPr/>
        </p:nvSpPr>
        <p:spPr>
          <a:xfrm>
            <a:off x="6593305" y="4400884"/>
            <a:ext cx="240631" cy="229937"/>
          </a:xfrm>
          <a:prstGeom prst="ellipse">
            <a:avLst/>
          </a:prstGeom>
          <a:solidFill>
            <a:schemeClr val="accent1">
              <a:alpha val="3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7855B7-249F-F787-3101-54D1D430B58E}"/>
              </a:ext>
            </a:extLst>
          </p:cNvPr>
          <p:cNvSpPr/>
          <p:nvPr/>
        </p:nvSpPr>
        <p:spPr>
          <a:xfrm>
            <a:off x="8433049" y="4515852"/>
            <a:ext cx="240631" cy="229937"/>
          </a:xfrm>
          <a:prstGeom prst="ellipse">
            <a:avLst/>
          </a:prstGeom>
          <a:solidFill>
            <a:schemeClr val="accent1">
              <a:alpha val="3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8ABF1DC-9392-0F98-3E07-9B1DD828A7E0}"/>
              </a:ext>
            </a:extLst>
          </p:cNvPr>
          <p:cNvSpPr/>
          <p:nvPr/>
        </p:nvSpPr>
        <p:spPr>
          <a:xfrm>
            <a:off x="8828505" y="4110789"/>
            <a:ext cx="240631" cy="229937"/>
          </a:xfrm>
          <a:prstGeom prst="ellipse">
            <a:avLst/>
          </a:prstGeom>
          <a:solidFill>
            <a:srgbClr val="FF0000">
              <a:alpha val="3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6274FD1-9530-64FE-6F0B-7F81D430A326}"/>
              </a:ext>
            </a:extLst>
          </p:cNvPr>
          <p:cNvCxnSpPr>
            <a:cxnSpLocks/>
          </p:cNvCxnSpPr>
          <p:nvPr/>
        </p:nvCxnSpPr>
        <p:spPr>
          <a:xfrm flipH="1" flipV="1">
            <a:off x="6833936" y="4630821"/>
            <a:ext cx="1994569" cy="103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BCF4F5-FAAF-46A9-BF24-DD4830CCF534}"/>
              </a:ext>
            </a:extLst>
          </p:cNvPr>
          <p:cNvCxnSpPr>
            <a:cxnSpLocks/>
          </p:cNvCxnSpPr>
          <p:nvPr/>
        </p:nvCxnSpPr>
        <p:spPr>
          <a:xfrm flipH="1" flipV="1">
            <a:off x="8595009" y="4741351"/>
            <a:ext cx="233496" cy="9215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25CDAC-3ED7-A508-8728-ACA4232AC412}"/>
              </a:ext>
            </a:extLst>
          </p:cNvPr>
          <p:cNvCxnSpPr>
            <a:cxnSpLocks/>
          </p:cNvCxnSpPr>
          <p:nvPr/>
        </p:nvCxnSpPr>
        <p:spPr>
          <a:xfrm flipH="1" flipV="1">
            <a:off x="8990465" y="4363511"/>
            <a:ext cx="733530" cy="1015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C3F210-E984-9138-E92C-195550C3852C}"/>
              </a:ext>
            </a:extLst>
          </p:cNvPr>
          <p:cNvCxnSpPr>
            <a:cxnSpLocks/>
          </p:cNvCxnSpPr>
          <p:nvPr/>
        </p:nvCxnSpPr>
        <p:spPr>
          <a:xfrm flipH="1">
            <a:off x="8828505" y="1988083"/>
            <a:ext cx="807453" cy="17715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4D8295-C201-0632-BB23-7969B10F8338}"/>
              </a:ext>
            </a:extLst>
          </p:cNvPr>
          <p:cNvSpPr txBox="1"/>
          <p:nvPr/>
        </p:nvSpPr>
        <p:spPr>
          <a:xfrm>
            <a:off x="8762587" y="5600058"/>
            <a:ext cx="1908086" cy="276999"/>
          </a:xfrm>
          <a:prstGeom prst="rect">
            <a:avLst/>
          </a:prstGeom>
          <a:noFill/>
        </p:spPr>
        <p:txBody>
          <a:bodyPr wrap="none" rtlCol="0">
            <a:spAutoFit/>
          </a:bodyPr>
          <a:lstStyle/>
          <a:p>
            <a:r>
              <a:rPr lang="en-US" sz="1200" dirty="0"/>
              <a:t>Use 0.75” Long screws here</a:t>
            </a:r>
          </a:p>
        </p:txBody>
      </p:sp>
      <p:sp>
        <p:nvSpPr>
          <p:cNvPr id="24" name="TextBox 23">
            <a:extLst>
              <a:ext uri="{FF2B5EF4-FFF2-40B4-BE49-F238E27FC236}">
                <a16:creationId xmlns:a16="http://schemas.microsoft.com/office/drawing/2014/main" id="{2F9AC557-EBA8-7B77-8710-94804B962343}"/>
              </a:ext>
            </a:extLst>
          </p:cNvPr>
          <p:cNvSpPr txBox="1"/>
          <p:nvPr/>
        </p:nvSpPr>
        <p:spPr>
          <a:xfrm>
            <a:off x="9716630" y="5240953"/>
            <a:ext cx="1705852" cy="276999"/>
          </a:xfrm>
          <a:prstGeom prst="rect">
            <a:avLst/>
          </a:prstGeom>
          <a:noFill/>
        </p:spPr>
        <p:txBody>
          <a:bodyPr wrap="none" rtlCol="0">
            <a:spAutoFit/>
          </a:bodyPr>
          <a:lstStyle/>
          <a:p>
            <a:r>
              <a:rPr lang="en-US" sz="1200" dirty="0"/>
              <a:t>Use 0.5 Long screw here</a:t>
            </a:r>
          </a:p>
        </p:txBody>
      </p:sp>
      <p:sp>
        <p:nvSpPr>
          <p:cNvPr id="25" name="TextBox 24">
            <a:extLst>
              <a:ext uri="{FF2B5EF4-FFF2-40B4-BE49-F238E27FC236}">
                <a16:creationId xmlns:a16="http://schemas.microsoft.com/office/drawing/2014/main" id="{F97020F8-5886-0DFE-4AA5-109EAECE4AA2}"/>
              </a:ext>
            </a:extLst>
          </p:cNvPr>
          <p:cNvSpPr txBox="1"/>
          <p:nvPr/>
        </p:nvSpPr>
        <p:spPr>
          <a:xfrm>
            <a:off x="8681915" y="1659286"/>
            <a:ext cx="3025380" cy="276999"/>
          </a:xfrm>
          <a:prstGeom prst="rect">
            <a:avLst/>
          </a:prstGeom>
          <a:noFill/>
        </p:spPr>
        <p:txBody>
          <a:bodyPr wrap="none" rtlCol="0">
            <a:spAutoFit/>
          </a:bodyPr>
          <a:lstStyle/>
          <a:p>
            <a:r>
              <a:rPr lang="en-US" sz="1200" dirty="0"/>
              <a:t>Use 0.75” Long screw here (hole not visible)</a:t>
            </a:r>
          </a:p>
        </p:txBody>
      </p:sp>
    </p:spTree>
    <p:extLst>
      <p:ext uri="{BB962C8B-B14F-4D97-AF65-F5344CB8AC3E}">
        <p14:creationId xmlns:p14="http://schemas.microsoft.com/office/powerpoint/2010/main" val="346804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5FB2-3614-F755-4086-46C5CA9D653B}"/>
              </a:ext>
            </a:extLst>
          </p:cNvPr>
          <p:cNvSpPr>
            <a:spLocks noGrp="1"/>
          </p:cNvSpPr>
          <p:nvPr>
            <p:ph type="title"/>
          </p:nvPr>
        </p:nvSpPr>
        <p:spPr/>
        <p:txBody>
          <a:bodyPr/>
          <a:lstStyle/>
          <a:p>
            <a:r>
              <a:rPr lang="en-US" dirty="0"/>
              <a:t>Step 6, Continued</a:t>
            </a:r>
          </a:p>
        </p:txBody>
      </p:sp>
      <p:pic>
        <p:nvPicPr>
          <p:cNvPr id="5" name="Content Placeholder 4">
            <a:extLst>
              <a:ext uri="{FF2B5EF4-FFF2-40B4-BE49-F238E27FC236}">
                <a16:creationId xmlns:a16="http://schemas.microsoft.com/office/drawing/2014/main" id="{3B316EC6-D4EE-6F13-5E2B-C90ED62514FC}"/>
              </a:ext>
            </a:extLst>
          </p:cNvPr>
          <p:cNvPicPr>
            <a:picLocks noGrp="1" noChangeAspect="1"/>
          </p:cNvPicPr>
          <p:nvPr>
            <p:ph idx="1"/>
          </p:nvPr>
        </p:nvPicPr>
        <p:blipFill>
          <a:blip r:embed="rId2"/>
          <a:stretch>
            <a:fillRect/>
          </a:stretch>
        </p:blipFill>
        <p:spPr>
          <a:xfrm>
            <a:off x="2551383" y="1443199"/>
            <a:ext cx="5829968" cy="4430776"/>
          </a:xfrm>
        </p:spPr>
      </p:pic>
      <p:sp>
        <p:nvSpPr>
          <p:cNvPr id="6" name="TextBox 5">
            <a:extLst>
              <a:ext uri="{FF2B5EF4-FFF2-40B4-BE49-F238E27FC236}">
                <a16:creationId xmlns:a16="http://schemas.microsoft.com/office/drawing/2014/main" id="{D53EFE86-B0D2-9986-A14A-DCB82F892C84}"/>
              </a:ext>
            </a:extLst>
          </p:cNvPr>
          <p:cNvSpPr txBox="1"/>
          <p:nvPr/>
        </p:nvSpPr>
        <p:spPr>
          <a:xfrm>
            <a:off x="2662990" y="5873975"/>
            <a:ext cx="5222392" cy="369332"/>
          </a:xfrm>
          <a:prstGeom prst="rect">
            <a:avLst/>
          </a:prstGeom>
          <a:noFill/>
        </p:spPr>
        <p:txBody>
          <a:bodyPr wrap="none" rtlCol="0">
            <a:spAutoFit/>
          </a:bodyPr>
          <a:lstStyle/>
          <a:p>
            <a:r>
              <a:rPr lang="en-US" dirty="0"/>
              <a:t>View after attaching the Assembly to the Playing Field</a:t>
            </a:r>
          </a:p>
        </p:txBody>
      </p:sp>
    </p:spTree>
    <p:extLst>
      <p:ext uri="{BB962C8B-B14F-4D97-AF65-F5344CB8AC3E}">
        <p14:creationId xmlns:p14="http://schemas.microsoft.com/office/powerpoint/2010/main" val="852695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A72B-7F90-F159-48F5-47B974A8AA81}"/>
              </a:ext>
            </a:extLst>
          </p:cNvPr>
          <p:cNvSpPr>
            <a:spLocks noGrp="1"/>
          </p:cNvSpPr>
          <p:nvPr>
            <p:ph type="title"/>
          </p:nvPr>
        </p:nvSpPr>
        <p:spPr>
          <a:xfrm>
            <a:off x="779379" y="53973"/>
            <a:ext cx="10515600" cy="1325563"/>
          </a:xfrm>
        </p:spPr>
        <p:txBody>
          <a:bodyPr/>
          <a:lstStyle/>
          <a:p>
            <a:r>
              <a:rPr lang="en-US" dirty="0"/>
              <a:t>Step 7: Assembling the Cup and Umbrella</a:t>
            </a:r>
          </a:p>
        </p:txBody>
      </p:sp>
      <p:pic>
        <p:nvPicPr>
          <p:cNvPr id="7" name="Picture 6">
            <a:extLst>
              <a:ext uri="{FF2B5EF4-FFF2-40B4-BE49-F238E27FC236}">
                <a16:creationId xmlns:a16="http://schemas.microsoft.com/office/drawing/2014/main" id="{30904163-1996-02D9-3912-F59807E77E8A}"/>
              </a:ext>
            </a:extLst>
          </p:cNvPr>
          <p:cNvPicPr>
            <a:picLocks noChangeAspect="1"/>
          </p:cNvPicPr>
          <p:nvPr/>
        </p:nvPicPr>
        <p:blipFill>
          <a:blip r:embed="rId2"/>
          <a:stretch>
            <a:fillRect/>
          </a:stretch>
        </p:blipFill>
        <p:spPr>
          <a:xfrm>
            <a:off x="4003110" y="1432904"/>
            <a:ext cx="1729269" cy="1704024"/>
          </a:xfrm>
          <a:prstGeom prst="rect">
            <a:avLst/>
          </a:prstGeom>
        </p:spPr>
      </p:pic>
      <p:pic>
        <p:nvPicPr>
          <p:cNvPr id="9" name="Picture 8">
            <a:extLst>
              <a:ext uri="{FF2B5EF4-FFF2-40B4-BE49-F238E27FC236}">
                <a16:creationId xmlns:a16="http://schemas.microsoft.com/office/drawing/2014/main" id="{1599ADB5-669E-3753-1490-14C8DB962897}"/>
              </a:ext>
            </a:extLst>
          </p:cNvPr>
          <p:cNvPicPr>
            <a:picLocks noChangeAspect="1"/>
          </p:cNvPicPr>
          <p:nvPr/>
        </p:nvPicPr>
        <p:blipFill>
          <a:blip r:embed="rId3"/>
          <a:stretch>
            <a:fillRect/>
          </a:stretch>
        </p:blipFill>
        <p:spPr>
          <a:xfrm>
            <a:off x="7252889" y="1414413"/>
            <a:ext cx="2065940" cy="1704024"/>
          </a:xfrm>
          <a:prstGeom prst="rect">
            <a:avLst/>
          </a:prstGeom>
        </p:spPr>
      </p:pic>
      <p:pic>
        <p:nvPicPr>
          <p:cNvPr id="13" name="Picture 12">
            <a:extLst>
              <a:ext uri="{FF2B5EF4-FFF2-40B4-BE49-F238E27FC236}">
                <a16:creationId xmlns:a16="http://schemas.microsoft.com/office/drawing/2014/main" id="{08D27233-776D-C9CB-4EB2-EA0F931888A7}"/>
              </a:ext>
            </a:extLst>
          </p:cNvPr>
          <p:cNvPicPr>
            <a:picLocks noChangeAspect="1"/>
          </p:cNvPicPr>
          <p:nvPr/>
        </p:nvPicPr>
        <p:blipFill>
          <a:blip r:embed="rId4"/>
          <a:stretch>
            <a:fillRect/>
          </a:stretch>
        </p:blipFill>
        <p:spPr>
          <a:xfrm>
            <a:off x="623302" y="1434864"/>
            <a:ext cx="2866024" cy="1721087"/>
          </a:xfrm>
          <a:prstGeom prst="rect">
            <a:avLst/>
          </a:prstGeom>
        </p:spPr>
      </p:pic>
      <p:pic>
        <p:nvPicPr>
          <p:cNvPr id="15" name="Picture 14">
            <a:extLst>
              <a:ext uri="{FF2B5EF4-FFF2-40B4-BE49-F238E27FC236}">
                <a16:creationId xmlns:a16="http://schemas.microsoft.com/office/drawing/2014/main" id="{6EA64CAE-534F-56DF-0460-307A13519AF8}"/>
              </a:ext>
            </a:extLst>
          </p:cNvPr>
          <p:cNvPicPr>
            <a:picLocks noChangeAspect="1"/>
          </p:cNvPicPr>
          <p:nvPr/>
        </p:nvPicPr>
        <p:blipFill>
          <a:blip r:embed="rId5"/>
          <a:stretch>
            <a:fillRect/>
          </a:stretch>
        </p:blipFill>
        <p:spPr>
          <a:xfrm>
            <a:off x="623302" y="3429000"/>
            <a:ext cx="2614933" cy="2599970"/>
          </a:xfrm>
          <a:prstGeom prst="rect">
            <a:avLst/>
          </a:prstGeom>
        </p:spPr>
      </p:pic>
      <p:pic>
        <p:nvPicPr>
          <p:cNvPr id="17" name="Picture 16">
            <a:extLst>
              <a:ext uri="{FF2B5EF4-FFF2-40B4-BE49-F238E27FC236}">
                <a16:creationId xmlns:a16="http://schemas.microsoft.com/office/drawing/2014/main" id="{0B66AAD3-0440-98E9-59BC-1AF43A680FE2}"/>
              </a:ext>
            </a:extLst>
          </p:cNvPr>
          <p:cNvPicPr>
            <a:picLocks noChangeAspect="1"/>
          </p:cNvPicPr>
          <p:nvPr/>
        </p:nvPicPr>
        <p:blipFill>
          <a:blip r:embed="rId6"/>
          <a:stretch>
            <a:fillRect/>
          </a:stretch>
        </p:blipFill>
        <p:spPr>
          <a:xfrm>
            <a:off x="3983921" y="3455695"/>
            <a:ext cx="2073861" cy="2546580"/>
          </a:xfrm>
          <a:prstGeom prst="rect">
            <a:avLst/>
          </a:prstGeom>
        </p:spPr>
      </p:pic>
      <p:pic>
        <p:nvPicPr>
          <p:cNvPr id="19" name="Picture 18">
            <a:extLst>
              <a:ext uri="{FF2B5EF4-FFF2-40B4-BE49-F238E27FC236}">
                <a16:creationId xmlns:a16="http://schemas.microsoft.com/office/drawing/2014/main" id="{E8A878DD-B781-3FB5-F632-6ACD9EA0EEBF}"/>
              </a:ext>
            </a:extLst>
          </p:cNvPr>
          <p:cNvPicPr>
            <a:picLocks noChangeAspect="1"/>
          </p:cNvPicPr>
          <p:nvPr/>
        </p:nvPicPr>
        <p:blipFill>
          <a:blip r:embed="rId7"/>
          <a:stretch>
            <a:fillRect/>
          </a:stretch>
        </p:blipFill>
        <p:spPr>
          <a:xfrm>
            <a:off x="7252889" y="3490307"/>
            <a:ext cx="2290987" cy="2455967"/>
          </a:xfrm>
          <a:prstGeom prst="rect">
            <a:avLst/>
          </a:prstGeom>
        </p:spPr>
      </p:pic>
      <p:sp>
        <p:nvSpPr>
          <p:cNvPr id="20" name="TextBox 19">
            <a:extLst>
              <a:ext uri="{FF2B5EF4-FFF2-40B4-BE49-F238E27FC236}">
                <a16:creationId xmlns:a16="http://schemas.microsoft.com/office/drawing/2014/main" id="{97EE9F41-18D3-9ED7-649A-215AF5371D70}"/>
              </a:ext>
            </a:extLst>
          </p:cNvPr>
          <p:cNvSpPr txBox="1"/>
          <p:nvPr/>
        </p:nvSpPr>
        <p:spPr>
          <a:xfrm>
            <a:off x="560648" y="1190912"/>
            <a:ext cx="2991332" cy="276999"/>
          </a:xfrm>
          <a:prstGeom prst="rect">
            <a:avLst/>
          </a:prstGeom>
          <a:noFill/>
        </p:spPr>
        <p:txBody>
          <a:bodyPr wrap="none" rtlCol="0">
            <a:spAutoFit/>
          </a:bodyPr>
          <a:lstStyle/>
          <a:p>
            <a:r>
              <a:rPr lang="en-US" sz="1200" dirty="0"/>
              <a:t>1. Get the parts. Use #4, 1.5 inch long screws</a:t>
            </a:r>
          </a:p>
        </p:txBody>
      </p:sp>
      <p:sp>
        <p:nvSpPr>
          <p:cNvPr id="21" name="TextBox 20">
            <a:extLst>
              <a:ext uri="{FF2B5EF4-FFF2-40B4-BE49-F238E27FC236}">
                <a16:creationId xmlns:a16="http://schemas.microsoft.com/office/drawing/2014/main" id="{D6643726-9855-C9D7-635C-BFB7755AFD01}"/>
              </a:ext>
            </a:extLst>
          </p:cNvPr>
          <p:cNvSpPr txBox="1"/>
          <p:nvPr/>
        </p:nvSpPr>
        <p:spPr>
          <a:xfrm>
            <a:off x="3903627" y="1190912"/>
            <a:ext cx="2997615" cy="276999"/>
          </a:xfrm>
          <a:prstGeom prst="rect">
            <a:avLst/>
          </a:prstGeom>
          <a:noFill/>
        </p:spPr>
        <p:txBody>
          <a:bodyPr wrap="none" rtlCol="0">
            <a:spAutoFit/>
          </a:bodyPr>
          <a:lstStyle/>
          <a:p>
            <a:r>
              <a:rPr lang="en-US" sz="1200" dirty="0"/>
              <a:t>2. Put the Umbrella spring in the center hole.</a:t>
            </a:r>
          </a:p>
        </p:txBody>
      </p:sp>
      <p:sp>
        <p:nvSpPr>
          <p:cNvPr id="22" name="TextBox 21">
            <a:extLst>
              <a:ext uri="{FF2B5EF4-FFF2-40B4-BE49-F238E27FC236}">
                <a16:creationId xmlns:a16="http://schemas.microsoft.com/office/drawing/2014/main" id="{9FA73CC8-9FA6-A28B-9FD4-EE972FBD46DB}"/>
              </a:ext>
            </a:extLst>
          </p:cNvPr>
          <p:cNvSpPr txBox="1"/>
          <p:nvPr/>
        </p:nvSpPr>
        <p:spPr>
          <a:xfrm>
            <a:off x="7119973" y="1190911"/>
            <a:ext cx="2647584" cy="276999"/>
          </a:xfrm>
          <a:prstGeom prst="rect">
            <a:avLst/>
          </a:prstGeom>
          <a:noFill/>
        </p:spPr>
        <p:txBody>
          <a:bodyPr wrap="none" rtlCol="0">
            <a:spAutoFit/>
          </a:bodyPr>
          <a:lstStyle/>
          <a:p>
            <a:r>
              <a:rPr lang="en-US" sz="1200" dirty="0"/>
              <a:t>3. Place Umbrella in orientation shown.</a:t>
            </a:r>
          </a:p>
        </p:txBody>
      </p:sp>
      <p:sp>
        <p:nvSpPr>
          <p:cNvPr id="23" name="TextBox 22">
            <a:extLst>
              <a:ext uri="{FF2B5EF4-FFF2-40B4-BE49-F238E27FC236}">
                <a16:creationId xmlns:a16="http://schemas.microsoft.com/office/drawing/2014/main" id="{C101DC77-431A-7876-3B43-74AE56053220}"/>
              </a:ext>
            </a:extLst>
          </p:cNvPr>
          <p:cNvSpPr txBox="1"/>
          <p:nvPr/>
        </p:nvSpPr>
        <p:spPr>
          <a:xfrm>
            <a:off x="553155" y="6028970"/>
            <a:ext cx="2987613" cy="461665"/>
          </a:xfrm>
          <a:prstGeom prst="rect">
            <a:avLst/>
          </a:prstGeom>
          <a:noFill/>
        </p:spPr>
        <p:txBody>
          <a:bodyPr wrap="none" rtlCol="0">
            <a:spAutoFit/>
          </a:bodyPr>
          <a:lstStyle/>
          <a:p>
            <a:r>
              <a:rPr lang="en-US" sz="1200" dirty="0"/>
              <a:t>4. Put the screws in the holes with the boss</a:t>
            </a:r>
          </a:p>
          <a:p>
            <a:r>
              <a:rPr lang="en-US" sz="1200" dirty="0"/>
              <a:t>underneath. </a:t>
            </a:r>
          </a:p>
        </p:txBody>
      </p:sp>
      <p:sp>
        <p:nvSpPr>
          <p:cNvPr id="24" name="TextBox 23">
            <a:extLst>
              <a:ext uri="{FF2B5EF4-FFF2-40B4-BE49-F238E27FC236}">
                <a16:creationId xmlns:a16="http://schemas.microsoft.com/office/drawing/2014/main" id="{F967ED57-B3C7-5868-A6B1-F8435DE31CFA}"/>
              </a:ext>
            </a:extLst>
          </p:cNvPr>
          <p:cNvSpPr txBox="1"/>
          <p:nvPr/>
        </p:nvSpPr>
        <p:spPr>
          <a:xfrm>
            <a:off x="3913629" y="6028970"/>
            <a:ext cx="1352871" cy="276999"/>
          </a:xfrm>
          <a:prstGeom prst="rect">
            <a:avLst/>
          </a:prstGeom>
          <a:noFill/>
        </p:spPr>
        <p:txBody>
          <a:bodyPr wrap="none" rtlCol="0">
            <a:spAutoFit/>
          </a:bodyPr>
          <a:lstStyle/>
          <a:p>
            <a:r>
              <a:rPr lang="en-US" sz="1200" dirty="0"/>
              <a:t>5. Orient as shown</a:t>
            </a:r>
          </a:p>
        </p:txBody>
      </p:sp>
      <p:sp>
        <p:nvSpPr>
          <p:cNvPr id="25" name="TextBox 24">
            <a:extLst>
              <a:ext uri="{FF2B5EF4-FFF2-40B4-BE49-F238E27FC236}">
                <a16:creationId xmlns:a16="http://schemas.microsoft.com/office/drawing/2014/main" id="{B62C36B3-0125-9565-B50E-FFBCC0D3B94D}"/>
              </a:ext>
            </a:extLst>
          </p:cNvPr>
          <p:cNvSpPr txBox="1"/>
          <p:nvPr/>
        </p:nvSpPr>
        <p:spPr>
          <a:xfrm>
            <a:off x="7204934" y="6041145"/>
            <a:ext cx="3822906" cy="461665"/>
          </a:xfrm>
          <a:prstGeom prst="rect">
            <a:avLst/>
          </a:prstGeom>
          <a:noFill/>
        </p:spPr>
        <p:txBody>
          <a:bodyPr wrap="none" rtlCol="0">
            <a:spAutoFit/>
          </a:bodyPr>
          <a:lstStyle/>
          <a:p>
            <a:r>
              <a:rPr lang="en-US" sz="1200" dirty="0"/>
              <a:t>6. Install Cup with screws on Guide plate.  Push the screws</a:t>
            </a:r>
          </a:p>
          <a:p>
            <a:r>
              <a:rPr lang="en-US" sz="1200" dirty="0"/>
              <a:t>Into the 3D printed mount.  They should protrude below.</a:t>
            </a:r>
          </a:p>
        </p:txBody>
      </p:sp>
    </p:spTree>
    <p:extLst>
      <p:ext uri="{BB962C8B-B14F-4D97-AF65-F5344CB8AC3E}">
        <p14:creationId xmlns:p14="http://schemas.microsoft.com/office/powerpoint/2010/main" val="175817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AD76-F687-C306-618B-9C3AD27DBAD3}"/>
              </a:ext>
            </a:extLst>
          </p:cNvPr>
          <p:cNvSpPr>
            <a:spLocks noGrp="1"/>
          </p:cNvSpPr>
          <p:nvPr>
            <p:ph type="title"/>
          </p:nvPr>
        </p:nvSpPr>
        <p:spPr/>
        <p:txBody>
          <a:bodyPr/>
          <a:lstStyle/>
          <a:p>
            <a:r>
              <a:rPr lang="en-US" dirty="0"/>
              <a:t>Step 7. Continued.</a:t>
            </a:r>
          </a:p>
        </p:txBody>
      </p:sp>
      <p:pic>
        <p:nvPicPr>
          <p:cNvPr id="5" name="Content Placeholder 4">
            <a:extLst>
              <a:ext uri="{FF2B5EF4-FFF2-40B4-BE49-F238E27FC236}">
                <a16:creationId xmlns:a16="http://schemas.microsoft.com/office/drawing/2014/main" id="{6F3EEB7B-46A2-EF6C-F31E-5ECEBB1D046C}"/>
              </a:ext>
            </a:extLst>
          </p:cNvPr>
          <p:cNvPicPr>
            <a:picLocks noGrp="1" noChangeAspect="1"/>
          </p:cNvPicPr>
          <p:nvPr>
            <p:ph idx="1"/>
          </p:nvPr>
        </p:nvPicPr>
        <p:blipFill>
          <a:blip r:embed="rId2"/>
          <a:stretch>
            <a:fillRect/>
          </a:stretch>
        </p:blipFill>
        <p:spPr>
          <a:xfrm rot="5400000">
            <a:off x="7353344" y="345465"/>
            <a:ext cx="3277931" cy="4351338"/>
          </a:xfrm>
        </p:spPr>
      </p:pic>
      <p:sp>
        <p:nvSpPr>
          <p:cNvPr id="6" name="TextBox 5">
            <a:extLst>
              <a:ext uri="{FF2B5EF4-FFF2-40B4-BE49-F238E27FC236}">
                <a16:creationId xmlns:a16="http://schemas.microsoft.com/office/drawing/2014/main" id="{712FEBE4-4818-A36B-B86D-9CEFC4B7C903}"/>
              </a:ext>
            </a:extLst>
          </p:cNvPr>
          <p:cNvSpPr txBox="1"/>
          <p:nvPr/>
        </p:nvSpPr>
        <p:spPr>
          <a:xfrm>
            <a:off x="7140904" y="4160100"/>
            <a:ext cx="3747693" cy="369332"/>
          </a:xfrm>
          <a:prstGeom prst="rect">
            <a:avLst/>
          </a:prstGeom>
          <a:noFill/>
        </p:spPr>
        <p:txBody>
          <a:bodyPr wrap="none" rtlCol="0">
            <a:spAutoFit/>
          </a:bodyPr>
          <a:lstStyle/>
          <a:p>
            <a:r>
              <a:rPr lang="en-US" dirty="0"/>
              <a:t>#4 Screws from cup protruding below.</a:t>
            </a:r>
          </a:p>
        </p:txBody>
      </p:sp>
      <p:sp>
        <p:nvSpPr>
          <p:cNvPr id="7" name="TextBox 6">
            <a:extLst>
              <a:ext uri="{FF2B5EF4-FFF2-40B4-BE49-F238E27FC236}">
                <a16:creationId xmlns:a16="http://schemas.microsoft.com/office/drawing/2014/main" id="{B7539B8E-F1D7-744D-C4BA-55AD7016577A}"/>
              </a:ext>
            </a:extLst>
          </p:cNvPr>
          <p:cNvSpPr txBox="1"/>
          <p:nvPr/>
        </p:nvSpPr>
        <p:spPr>
          <a:xfrm>
            <a:off x="1024021" y="1874251"/>
            <a:ext cx="4847390" cy="1477328"/>
          </a:xfrm>
          <a:prstGeom prst="rect">
            <a:avLst/>
          </a:prstGeom>
          <a:noFill/>
        </p:spPr>
        <p:txBody>
          <a:bodyPr wrap="square" rtlCol="0">
            <a:spAutoFit/>
          </a:bodyPr>
          <a:lstStyle/>
          <a:p>
            <a:r>
              <a:rPr lang="en-US" dirty="0"/>
              <a:t>Secure the cup with #4 lock washers and nuts.</a:t>
            </a:r>
          </a:p>
          <a:p>
            <a:endParaRPr lang="en-US" dirty="0"/>
          </a:p>
          <a:p>
            <a:r>
              <a:rPr lang="en-US" dirty="0"/>
              <a:t>It is difficult to install these.  Tweezers and/or long needle nose plyers might be helpful.  Painter’s tape might help too.</a:t>
            </a:r>
          </a:p>
        </p:txBody>
      </p:sp>
      <p:pic>
        <p:nvPicPr>
          <p:cNvPr id="9" name="Picture 8">
            <a:extLst>
              <a:ext uri="{FF2B5EF4-FFF2-40B4-BE49-F238E27FC236}">
                <a16:creationId xmlns:a16="http://schemas.microsoft.com/office/drawing/2014/main" id="{901CD133-48FE-D982-EEAF-AEF16104CEC7}"/>
              </a:ext>
            </a:extLst>
          </p:cNvPr>
          <p:cNvPicPr>
            <a:picLocks noChangeAspect="1"/>
          </p:cNvPicPr>
          <p:nvPr/>
        </p:nvPicPr>
        <p:blipFill>
          <a:blip r:embed="rId3"/>
          <a:stretch>
            <a:fillRect/>
          </a:stretch>
        </p:blipFill>
        <p:spPr>
          <a:xfrm>
            <a:off x="957179" y="3351579"/>
            <a:ext cx="4853181" cy="1258102"/>
          </a:xfrm>
          <a:prstGeom prst="rect">
            <a:avLst/>
          </a:prstGeom>
        </p:spPr>
      </p:pic>
      <p:pic>
        <p:nvPicPr>
          <p:cNvPr id="11" name="Picture 10">
            <a:extLst>
              <a:ext uri="{FF2B5EF4-FFF2-40B4-BE49-F238E27FC236}">
                <a16:creationId xmlns:a16="http://schemas.microsoft.com/office/drawing/2014/main" id="{C141D43C-35A0-5817-5F17-6373B773381C}"/>
              </a:ext>
            </a:extLst>
          </p:cNvPr>
          <p:cNvPicPr>
            <a:picLocks noChangeAspect="1"/>
          </p:cNvPicPr>
          <p:nvPr/>
        </p:nvPicPr>
        <p:blipFill>
          <a:blip r:embed="rId4"/>
          <a:stretch>
            <a:fillRect/>
          </a:stretch>
        </p:blipFill>
        <p:spPr>
          <a:xfrm>
            <a:off x="6196343" y="4713332"/>
            <a:ext cx="3277932" cy="1779543"/>
          </a:xfrm>
          <a:prstGeom prst="rect">
            <a:avLst/>
          </a:prstGeom>
        </p:spPr>
      </p:pic>
      <p:sp>
        <p:nvSpPr>
          <p:cNvPr id="12" name="TextBox 11">
            <a:extLst>
              <a:ext uri="{FF2B5EF4-FFF2-40B4-BE49-F238E27FC236}">
                <a16:creationId xmlns:a16="http://schemas.microsoft.com/office/drawing/2014/main" id="{7AD4890F-3686-25E0-42CF-C8531049AF41}"/>
              </a:ext>
            </a:extLst>
          </p:cNvPr>
          <p:cNvSpPr txBox="1"/>
          <p:nvPr/>
        </p:nvSpPr>
        <p:spPr>
          <a:xfrm>
            <a:off x="5230414" y="5418437"/>
            <a:ext cx="1053494" cy="369332"/>
          </a:xfrm>
          <a:prstGeom prst="rect">
            <a:avLst/>
          </a:prstGeom>
          <a:noFill/>
        </p:spPr>
        <p:txBody>
          <a:bodyPr wrap="none" rtlCol="0">
            <a:spAutoFit/>
          </a:bodyPr>
          <a:lstStyle/>
          <a:p>
            <a:r>
              <a:rPr lang="en-US" dirty="0"/>
              <a:t>All Done!</a:t>
            </a:r>
          </a:p>
        </p:txBody>
      </p:sp>
    </p:spTree>
    <p:extLst>
      <p:ext uri="{BB962C8B-B14F-4D97-AF65-F5344CB8AC3E}">
        <p14:creationId xmlns:p14="http://schemas.microsoft.com/office/powerpoint/2010/main" val="101197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037-84B7-C0BF-6CAC-45D45A8DCA59}"/>
              </a:ext>
            </a:extLst>
          </p:cNvPr>
          <p:cNvSpPr>
            <a:spLocks noGrp="1"/>
          </p:cNvSpPr>
          <p:nvPr>
            <p:ph type="title"/>
          </p:nvPr>
        </p:nvSpPr>
        <p:spPr/>
        <p:txBody>
          <a:bodyPr/>
          <a:lstStyle/>
          <a:p>
            <a:r>
              <a:rPr lang="en-US" dirty="0"/>
              <a:t>Step 8: Installing Wires for LEDs and Lights</a:t>
            </a:r>
          </a:p>
        </p:txBody>
      </p:sp>
      <p:sp>
        <p:nvSpPr>
          <p:cNvPr id="3" name="Content Placeholder 2">
            <a:extLst>
              <a:ext uri="{FF2B5EF4-FFF2-40B4-BE49-F238E27FC236}">
                <a16:creationId xmlns:a16="http://schemas.microsoft.com/office/drawing/2014/main" id="{4D6A29D3-30F0-C8EF-06F4-3FFFDD06A4EA}"/>
              </a:ext>
            </a:extLst>
          </p:cNvPr>
          <p:cNvSpPr>
            <a:spLocks noGrp="1"/>
          </p:cNvSpPr>
          <p:nvPr>
            <p:ph idx="1"/>
          </p:nvPr>
        </p:nvSpPr>
        <p:spPr>
          <a:xfrm>
            <a:off x="838201" y="1769979"/>
            <a:ext cx="3824704" cy="4213726"/>
          </a:xfrm>
        </p:spPr>
        <p:txBody>
          <a:bodyPr>
            <a:normAutofit fontScale="92500" lnSpcReduction="10000"/>
          </a:bodyPr>
          <a:lstStyle/>
          <a:p>
            <a:pPr marL="0" indent="0">
              <a:buNone/>
            </a:pPr>
            <a:r>
              <a:rPr lang="en-US" sz="2000" dirty="0"/>
              <a:t>Install  the 26 Gauge Wire in the two remaining holes in the cup.</a:t>
            </a:r>
          </a:p>
          <a:p>
            <a:pPr marL="0" indent="0">
              <a:buNone/>
            </a:pPr>
            <a:endParaRPr lang="en-US" sz="2000" dirty="0"/>
          </a:p>
          <a:p>
            <a:pPr marL="0" indent="0">
              <a:buNone/>
            </a:pPr>
            <a:r>
              <a:rPr lang="en-US" sz="2000" dirty="0"/>
              <a:t>This is a tight fit.  Use needle nose pliers to push and pull the wires into place.  </a:t>
            </a:r>
          </a:p>
          <a:p>
            <a:pPr marL="0" indent="0">
              <a:buNone/>
            </a:pPr>
            <a:endParaRPr lang="en-US" sz="2000" dirty="0"/>
          </a:p>
          <a:p>
            <a:pPr marL="0" indent="0">
              <a:buNone/>
            </a:pPr>
            <a:r>
              <a:rPr lang="en-US" sz="2000" dirty="0"/>
              <a:t>All four wires are necessary… Match the colors on each side as shown. </a:t>
            </a:r>
          </a:p>
          <a:p>
            <a:pPr marL="0" indent="0">
              <a:buNone/>
            </a:pPr>
            <a:endParaRPr lang="en-US" sz="2000" dirty="0"/>
          </a:p>
          <a:p>
            <a:pPr marL="0" indent="0">
              <a:buNone/>
            </a:pPr>
            <a:r>
              <a:rPr lang="en-US" sz="2000" dirty="0"/>
              <a:t>Route the wires to the rear of the Assembly as shown so that they do not interfere with the umbrella, spoon, or striker shaft. </a:t>
            </a:r>
          </a:p>
        </p:txBody>
      </p:sp>
      <p:pic>
        <p:nvPicPr>
          <p:cNvPr id="7" name="Picture 6">
            <a:extLst>
              <a:ext uri="{FF2B5EF4-FFF2-40B4-BE49-F238E27FC236}">
                <a16:creationId xmlns:a16="http://schemas.microsoft.com/office/drawing/2014/main" id="{ED7ED28A-AB46-F1E3-61A5-13873BCD345C}"/>
              </a:ext>
            </a:extLst>
          </p:cNvPr>
          <p:cNvPicPr>
            <a:picLocks noChangeAspect="1"/>
          </p:cNvPicPr>
          <p:nvPr/>
        </p:nvPicPr>
        <p:blipFill>
          <a:blip r:embed="rId2"/>
          <a:stretch>
            <a:fillRect/>
          </a:stretch>
        </p:blipFill>
        <p:spPr>
          <a:xfrm>
            <a:off x="4787147" y="2165184"/>
            <a:ext cx="3111483" cy="2894783"/>
          </a:xfrm>
          <a:prstGeom prst="rect">
            <a:avLst/>
          </a:prstGeom>
        </p:spPr>
      </p:pic>
      <p:pic>
        <p:nvPicPr>
          <p:cNvPr id="9" name="Picture 8">
            <a:extLst>
              <a:ext uri="{FF2B5EF4-FFF2-40B4-BE49-F238E27FC236}">
                <a16:creationId xmlns:a16="http://schemas.microsoft.com/office/drawing/2014/main" id="{4C0040DF-F80F-3B16-8A61-7619AD40CC77}"/>
              </a:ext>
            </a:extLst>
          </p:cNvPr>
          <p:cNvPicPr>
            <a:picLocks noChangeAspect="1"/>
          </p:cNvPicPr>
          <p:nvPr/>
        </p:nvPicPr>
        <p:blipFill>
          <a:blip r:embed="rId3"/>
          <a:stretch>
            <a:fillRect/>
          </a:stretch>
        </p:blipFill>
        <p:spPr>
          <a:xfrm rot="10800000">
            <a:off x="8206373" y="1500939"/>
            <a:ext cx="3317206" cy="2362565"/>
          </a:xfrm>
          <a:prstGeom prst="rect">
            <a:avLst/>
          </a:prstGeom>
        </p:spPr>
      </p:pic>
      <p:pic>
        <p:nvPicPr>
          <p:cNvPr id="11" name="Picture 10">
            <a:extLst>
              <a:ext uri="{FF2B5EF4-FFF2-40B4-BE49-F238E27FC236}">
                <a16:creationId xmlns:a16="http://schemas.microsoft.com/office/drawing/2014/main" id="{92E0BC4D-F720-8706-A644-7D8F92BC1BEF}"/>
              </a:ext>
            </a:extLst>
          </p:cNvPr>
          <p:cNvPicPr>
            <a:picLocks noChangeAspect="1"/>
          </p:cNvPicPr>
          <p:nvPr/>
        </p:nvPicPr>
        <p:blipFill>
          <a:blip r:embed="rId4"/>
          <a:stretch>
            <a:fillRect/>
          </a:stretch>
        </p:blipFill>
        <p:spPr>
          <a:xfrm rot="10800000">
            <a:off x="8113808" y="3998244"/>
            <a:ext cx="3409771" cy="2362565"/>
          </a:xfrm>
          <a:prstGeom prst="rect">
            <a:avLst/>
          </a:prstGeom>
        </p:spPr>
      </p:pic>
      <p:sp>
        <p:nvSpPr>
          <p:cNvPr id="12" name="TextBox 11">
            <a:extLst>
              <a:ext uri="{FF2B5EF4-FFF2-40B4-BE49-F238E27FC236}">
                <a16:creationId xmlns:a16="http://schemas.microsoft.com/office/drawing/2014/main" id="{9460099A-9895-C642-2F16-0EA5EF6D7BBD}"/>
              </a:ext>
            </a:extLst>
          </p:cNvPr>
          <p:cNvSpPr txBox="1"/>
          <p:nvPr/>
        </p:nvSpPr>
        <p:spPr>
          <a:xfrm>
            <a:off x="4730672" y="5179526"/>
            <a:ext cx="3315369" cy="646331"/>
          </a:xfrm>
          <a:prstGeom prst="rect">
            <a:avLst/>
          </a:prstGeom>
          <a:noFill/>
        </p:spPr>
        <p:txBody>
          <a:bodyPr wrap="square" rtlCol="0">
            <a:spAutoFit/>
          </a:bodyPr>
          <a:lstStyle/>
          <a:p>
            <a:r>
              <a:rPr lang="en-US" dirty="0"/>
              <a:t>Leave about 2” above the cup for later work.</a:t>
            </a:r>
          </a:p>
        </p:txBody>
      </p:sp>
    </p:spTree>
    <p:extLst>
      <p:ext uri="{BB962C8B-B14F-4D97-AF65-F5344CB8AC3E}">
        <p14:creationId xmlns:p14="http://schemas.microsoft.com/office/powerpoint/2010/main" val="375174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F2AC-A5D6-2536-C669-246616EBC33D}"/>
              </a:ext>
            </a:extLst>
          </p:cNvPr>
          <p:cNvSpPr>
            <a:spLocks noGrp="1"/>
          </p:cNvSpPr>
          <p:nvPr>
            <p:ph type="title"/>
          </p:nvPr>
        </p:nvSpPr>
        <p:spPr/>
        <p:txBody>
          <a:bodyPr/>
          <a:lstStyle/>
          <a:p>
            <a:r>
              <a:rPr lang="en-US" dirty="0"/>
              <a:t>Step 9: Install the Striker Ring</a:t>
            </a:r>
          </a:p>
        </p:txBody>
      </p:sp>
      <p:pic>
        <p:nvPicPr>
          <p:cNvPr id="5" name="Picture 4">
            <a:extLst>
              <a:ext uri="{FF2B5EF4-FFF2-40B4-BE49-F238E27FC236}">
                <a16:creationId xmlns:a16="http://schemas.microsoft.com/office/drawing/2014/main" id="{E04F2E57-F80A-3514-9A14-0520A44601B4}"/>
              </a:ext>
            </a:extLst>
          </p:cNvPr>
          <p:cNvPicPr>
            <a:picLocks noChangeAspect="1"/>
          </p:cNvPicPr>
          <p:nvPr/>
        </p:nvPicPr>
        <p:blipFill>
          <a:blip r:embed="rId2"/>
          <a:stretch>
            <a:fillRect/>
          </a:stretch>
        </p:blipFill>
        <p:spPr>
          <a:xfrm>
            <a:off x="3231469" y="1636010"/>
            <a:ext cx="2038743" cy="1923393"/>
          </a:xfrm>
          <a:prstGeom prst="rect">
            <a:avLst/>
          </a:prstGeom>
        </p:spPr>
      </p:pic>
      <p:pic>
        <p:nvPicPr>
          <p:cNvPr id="7" name="Picture 6">
            <a:extLst>
              <a:ext uri="{FF2B5EF4-FFF2-40B4-BE49-F238E27FC236}">
                <a16:creationId xmlns:a16="http://schemas.microsoft.com/office/drawing/2014/main" id="{4AD157FE-C5D0-B3D6-DF18-A93CF00A946D}"/>
              </a:ext>
            </a:extLst>
          </p:cNvPr>
          <p:cNvPicPr>
            <a:picLocks noChangeAspect="1"/>
          </p:cNvPicPr>
          <p:nvPr/>
        </p:nvPicPr>
        <p:blipFill>
          <a:blip r:embed="rId3"/>
          <a:stretch>
            <a:fillRect/>
          </a:stretch>
        </p:blipFill>
        <p:spPr>
          <a:xfrm rot="10800000">
            <a:off x="8791023" y="1384127"/>
            <a:ext cx="2727853" cy="5218501"/>
          </a:xfrm>
          <a:prstGeom prst="rect">
            <a:avLst/>
          </a:prstGeom>
        </p:spPr>
      </p:pic>
      <p:pic>
        <p:nvPicPr>
          <p:cNvPr id="9" name="Picture 8">
            <a:extLst>
              <a:ext uri="{FF2B5EF4-FFF2-40B4-BE49-F238E27FC236}">
                <a16:creationId xmlns:a16="http://schemas.microsoft.com/office/drawing/2014/main" id="{ED0EACBC-31F1-32FA-11BE-1CAA839894F8}"/>
              </a:ext>
            </a:extLst>
          </p:cNvPr>
          <p:cNvPicPr>
            <a:picLocks noChangeAspect="1"/>
          </p:cNvPicPr>
          <p:nvPr/>
        </p:nvPicPr>
        <p:blipFill>
          <a:blip r:embed="rId4"/>
          <a:stretch>
            <a:fillRect/>
          </a:stretch>
        </p:blipFill>
        <p:spPr>
          <a:xfrm rot="10800000">
            <a:off x="5586660" y="1636010"/>
            <a:ext cx="2774267" cy="3062616"/>
          </a:xfrm>
          <a:prstGeom prst="rect">
            <a:avLst/>
          </a:prstGeom>
        </p:spPr>
      </p:pic>
      <p:pic>
        <p:nvPicPr>
          <p:cNvPr id="11" name="Picture 10">
            <a:extLst>
              <a:ext uri="{FF2B5EF4-FFF2-40B4-BE49-F238E27FC236}">
                <a16:creationId xmlns:a16="http://schemas.microsoft.com/office/drawing/2014/main" id="{D76F17B2-A143-375F-ABD1-469DA6447259}"/>
              </a:ext>
            </a:extLst>
          </p:cNvPr>
          <p:cNvPicPr>
            <a:picLocks noChangeAspect="1"/>
          </p:cNvPicPr>
          <p:nvPr/>
        </p:nvPicPr>
        <p:blipFill>
          <a:blip r:embed="rId5"/>
          <a:stretch>
            <a:fillRect/>
          </a:stretch>
        </p:blipFill>
        <p:spPr>
          <a:xfrm>
            <a:off x="1168353" y="1637673"/>
            <a:ext cx="1732964" cy="1986981"/>
          </a:xfrm>
          <a:prstGeom prst="rect">
            <a:avLst/>
          </a:prstGeom>
        </p:spPr>
      </p:pic>
      <p:sp>
        <p:nvSpPr>
          <p:cNvPr id="12" name="TextBox 11">
            <a:extLst>
              <a:ext uri="{FF2B5EF4-FFF2-40B4-BE49-F238E27FC236}">
                <a16:creationId xmlns:a16="http://schemas.microsoft.com/office/drawing/2014/main" id="{B942CB08-DCA5-FC12-3C92-6FD37F6037A4}"/>
              </a:ext>
            </a:extLst>
          </p:cNvPr>
          <p:cNvSpPr txBox="1"/>
          <p:nvPr/>
        </p:nvSpPr>
        <p:spPr>
          <a:xfrm>
            <a:off x="1098985" y="3670213"/>
            <a:ext cx="1632050" cy="276999"/>
          </a:xfrm>
          <a:prstGeom prst="rect">
            <a:avLst/>
          </a:prstGeom>
          <a:noFill/>
        </p:spPr>
        <p:txBody>
          <a:bodyPr wrap="none" rtlCol="0">
            <a:spAutoFit/>
          </a:bodyPr>
          <a:lstStyle/>
          <a:p>
            <a:r>
              <a:rPr lang="en-US" sz="1200" dirty="0"/>
              <a:t>1. Find the Striker Ring.</a:t>
            </a:r>
          </a:p>
        </p:txBody>
      </p:sp>
      <p:sp>
        <p:nvSpPr>
          <p:cNvPr id="13" name="TextBox 12">
            <a:extLst>
              <a:ext uri="{FF2B5EF4-FFF2-40B4-BE49-F238E27FC236}">
                <a16:creationId xmlns:a16="http://schemas.microsoft.com/office/drawing/2014/main" id="{590BB895-145E-1C97-74D9-F3A73B34EA37}"/>
              </a:ext>
            </a:extLst>
          </p:cNvPr>
          <p:cNvSpPr txBox="1"/>
          <p:nvPr/>
        </p:nvSpPr>
        <p:spPr>
          <a:xfrm>
            <a:off x="3231469" y="3670213"/>
            <a:ext cx="2038743" cy="646331"/>
          </a:xfrm>
          <a:prstGeom prst="rect">
            <a:avLst/>
          </a:prstGeom>
          <a:noFill/>
        </p:spPr>
        <p:txBody>
          <a:bodyPr wrap="square" rtlCol="0">
            <a:spAutoFit/>
          </a:bodyPr>
          <a:lstStyle/>
          <a:p>
            <a:r>
              <a:rPr lang="en-US" sz="1200" dirty="0"/>
              <a:t>2. It should fit over the cup and slide into place without any sticking.</a:t>
            </a:r>
          </a:p>
        </p:txBody>
      </p:sp>
      <p:sp>
        <p:nvSpPr>
          <p:cNvPr id="14" name="TextBox 13">
            <a:extLst>
              <a:ext uri="{FF2B5EF4-FFF2-40B4-BE49-F238E27FC236}">
                <a16:creationId xmlns:a16="http://schemas.microsoft.com/office/drawing/2014/main" id="{323214AE-36F8-866C-3302-49CFB0E8921A}"/>
              </a:ext>
            </a:extLst>
          </p:cNvPr>
          <p:cNvSpPr txBox="1"/>
          <p:nvPr/>
        </p:nvSpPr>
        <p:spPr>
          <a:xfrm>
            <a:off x="5514435" y="4690163"/>
            <a:ext cx="2038743" cy="646331"/>
          </a:xfrm>
          <a:prstGeom prst="rect">
            <a:avLst/>
          </a:prstGeom>
          <a:noFill/>
        </p:spPr>
        <p:txBody>
          <a:bodyPr wrap="square" rtlCol="0">
            <a:spAutoFit/>
          </a:bodyPr>
          <a:lstStyle/>
          <a:p>
            <a:r>
              <a:rPr lang="en-US" sz="1200" dirty="0"/>
              <a:t>3. Before inserting the threads through the plates, install #6 washers.</a:t>
            </a:r>
          </a:p>
        </p:txBody>
      </p:sp>
      <p:sp>
        <p:nvSpPr>
          <p:cNvPr id="15" name="TextBox 14">
            <a:extLst>
              <a:ext uri="{FF2B5EF4-FFF2-40B4-BE49-F238E27FC236}">
                <a16:creationId xmlns:a16="http://schemas.microsoft.com/office/drawing/2014/main" id="{B1F5272D-ACAD-4D9D-AC8B-AA237E7D62AE}"/>
              </a:ext>
            </a:extLst>
          </p:cNvPr>
          <p:cNvSpPr txBox="1"/>
          <p:nvPr/>
        </p:nvSpPr>
        <p:spPr>
          <a:xfrm>
            <a:off x="6752280" y="5887530"/>
            <a:ext cx="2038743" cy="646331"/>
          </a:xfrm>
          <a:prstGeom prst="rect">
            <a:avLst/>
          </a:prstGeom>
          <a:noFill/>
        </p:spPr>
        <p:txBody>
          <a:bodyPr wrap="square" rtlCol="0">
            <a:spAutoFit/>
          </a:bodyPr>
          <a:lstStyle/>
          <a:p>
            <a:r>
              <a:rPr lang="en-US" sz="1200" dirty="0"/>
              <a:t>4. Use #6 Lock Nuts to attach the shafts to the plates.  Make it a tight!  </a:t>
            </a:r>
          </a:p>
        </p:txBody>
      </p:sp>
      <p:cxnSp>
        <p:nvCxnSpPr>
          <p:cNvPr id="17" name="Straight Arrow Connector 16">
            <a:extLst>
              <a:ext uri="{FF2B5EF4-FFF2-40B4-BE49-F238E27FC236}">
                <a16:creationId xmlns:a16="http://schemas.microsoft.com/office/drawing/2014/main" id="{F07630C5-6833-6C15-3D69-2381DCA2E59E}"/>
              </a:ext>
            </a:extLst>
          </p:cNvPr>
          <p:cNvCxnSpPr>
            <a:cxnSpLocks/>
          </p:cNvCxnSpPr>
          <p:nvPr/>
        </p:nvCxnSpPr>
        <p:spPr>
          <a:xfrm flipV="1">
            <a:off x="4354550" y="3808712"/>
            <a:ext cx="2500776" cy="1111838"/>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03E430-2937-249E-28C6-0669A30B5E0E}"/>
              </a:ext>
            </a:extLst>
          </p:cNvPr>
          <p:cNvSpPr txBox="1"/>
          <p:nvPr/>
        </p:nvSpPr>
        <p:spPr>
          <a:xfrm>
            <a:off x="3486557" y="4892860"/>
            <a:ext cx="1593770" cy="276999"/>
          </a:xfrm>
          <a:prstGeom prst="rect">
            <a:avLst/>
          </a:prstGeom>
          <a:noFill/>
        </p:spPr>
        <p:txBody>
          <a:bodyPr wrap="none" rtlCol="0">
            <a:spAutoFit/>
          </a:bodyPr>
          <a:lstStyle/>
          <a:p>
            <a:r>
              <a:rPr lang="en-US" sz="1200" dirty="0"/>
              <a:t>#6 Washer. Both sides.</a:t>
            </a:r>
          </a:p>
        </p:txBody>
      </p:sp>
      <p:sp>
        <p:nvSpPr>
          <p:cNvPr id="22" name="TextBox 21">
            <a:extLst>
              <a:ext uri="{FF2B5EF4-FFF2-40B4-BE49-F238E27FC236}">
                <a16:creationId xmlns:a16="http://schemas.microsoft.com/office/drawing/2014/main" id="{23915D87-2172-34BA-C9A0-F3EEB24B9C71}"/>
              </a:ext>
            </a:extLst>
          </p:cNvPr>
          <p:cNvSpPr txBox="1"/>
          <p:nvPr/>
        </p:nvSpPr>
        <p:spPr>
          <a:xfrm>
            <a:off x="5541499" y="5471586"/>
            <a:ext cx="1742785" cy="276999"/>
          </a:xfrm>
          <a:prstGeom prst="rect">
            <a:avLst/>
          </a:prstGeom>
          <a:noFill/>
        </p:spPr>
        <p:txBody>
          <a:bodyPr wrap="none" rtlCol="0">
            <a:spAutoFit/>
          </a:bodyPr>
          <a:lstStyle/>
          <a:p>
            <a:r>
              <a:rPr lang="en-US" sz="1200" dirty="0"/>
              <a:t>#6 Lock Nuts. Both sides.</a:t>
            </a:r>
          </a:p>
        </p:txBody>
      </p:sp>
      <p:cxnSp>
        <p:nvCxnSpPr>
          <p:cNvPr id="23" name="Straight Arrow Connector 22">
            <a:extLst>
              <a:ext uri="{FF2B5EF4-FFF2-40B4-BE49-F238E27FC236}">
                <a16:creationId xmlns:a16="http://schemas.microsoft.com/office/drawing/2014/main" id="{30D4625F-7C8F-40FF-A38C-D0DE9584568F}"/>
              </a:ext>
            </a:extLst>
          </p:cNvPr>
          <p:cNvCxnSpPr>
            <a:cxnSpLocks/>
          </p:cNvCxnSpPr>
          <p:nvPr/>
        </p:nvCxnSpPr>
        <p:spPr>
          <a:xfrm flipV="1">
            <a:off x="7223904" y="4640149"/>
            <a:ext cx="2487046" cy="969936"/>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469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E817-D6E4-6D9D-5700-842EF0656FEF}"/>
              </a:ext>
            </a:extLst>
          </p:cNvPr>
          <p:cNvSpPr>
            <a:spLocks noGrp="1"/>
          </p:cNvSpPr>
          <p:nvPr>
            <p:ph type="title"/>
          </p:nvPr>
        </p:nvSpPr>
        <p:spPr/>
        <p:txBody>
          <a:bodyPr/>
          <a:lstStyle/>
          <a:p>
            <a:r>
              <a:rPr lang="en-US" dirty="0"/>
              <a:t>Step 10: Install the Top Hat</a:t>
            </a:r>
          </a:p>
        </p:txBody>
      </p:sp>
      <p:pic>
        <p:nvPicPr>
          <p:cNvPr id="5" name="Content Placeholder 4">
            <a:extLst>
              <a:ext uri="{FF2B5EF4-FFF2-40B4-BE49-F238E27FC236}">
                <a16:creationId xmlns:a16="http://schemas.microsoft.com/office/drawing/2014/main" id="{CDF41B49-AE26-6049-5876-B0EF45822277}"/>
              </a:ext>
            </a:extLst>
          </p:cNvPr>
          <p:cNvPicPr>
            <a:picLocks noGrp="1" noChangeAspect="1"/>
          </p:cNvPicPr>
          <p:nvPr>
            <p:ph idx="1"/>
          </p:nvPr>
        </p:nvPicPr>
        <p:blipFill>
          <a:blip r:embed="rId2"/>
          <a:stretch>
            <a:fillRect/>
          </a:stretch>
        </p:blipFill>
        <p:spPr>
          <a:xfrm>
            <a:off x="1215971" y="1841667"/>
            <a:ext cx="4261074" cy="2869365"/>
          </a:xfrm>
        </p:spPr>
      </p:pic>
      <p:pic>
        <p:nvPicPr>
          <p:cNvPr id="7" name="Picture 6">
            <a:extLst>
              <a:ext uri="{FF2B5EF4-FFF2-40B4-BE49-F238E27FC236}">
                <a16:creationId xmlns:a16="http://schemas.microsoft.com/office/drawing/2014/main" id="{8BC07912-8812-28A4-EACD-FEEE3F5D8B96}"/>
              </a:ext>
            </a:extLst>
          </p:cNvPr>
          <p:cNvPicPr>
            <a:picLocks noChangeAspect="1"/>
          </p:cNvPicPr>
          <p:nvPr/>
        </p:nvPicPr>
        <p:blipFill>
          <a:blip r:embed="rId3"/>
          <a:stretch>
            <a:fillRect/>
          </a:stretch>
        </p:blipFill>
        <p:spPr>
          <a:xfrm>
            <a:off x="5798091" y="1841667"/>
            <a:ext cx="4020607" cy="2828758"/>
          </a:xfrm>
          <a:prstGeom prst="rect">
            <a:avLst/>
          </a:prstGeom>
        </p:spPr>
      </p:pic>
      <p:sp>
        <p:nvSpPr>
          <p:cNvPr id="8" name="TextBox 7">
            <a:extLst>
              <a:ext uri="{FF2B5EF4-FFF2-40B4-BE49-F238E27FC236}">
                <a16:creationId xmlns:a16="http://schemas.microsoft.com/office/drawing/2014/main" id="{85288431-293F-610C-33D9-BF652979D40D}"/>
              </a:ext>
            </a:extLst>
          </p:cNvPr>
          <p:cNvSpPr txBox="1"/>
          <p:nvPr/>
        </p:nvSpPr>
        <p:spPr>
          <a:xfrm>
            <a:off x="1630947" y="5229726"/>
            <a:ext cx="4423327" cy="369332"/>
          </a:xfrm>
          <a:prstGeom prst="rect">
            <a:avLst/>
          </a:prstGeom>
          <a:noFill/>
        </p:spPr>
        <p:txBody>
          <a:bodyPr wrap="none" rtlCol="0">
            <a:spAutoFit/>
          </a:bodyPr>
          <a:lstStyle/>
          <a:p>
            <a:r>
              <a:rPr lang="en-US" dirty="0"/>
              <a:t>Install the top hat with the two metal screws.</a:t>
            </a:r>
          </a:p>
        </p:txBody>
      </p:sp>
    </p:spTree>
    <p:extLst>
      <p:ext uri="{BB962C8B-B14F-4D97-AF65-F5344CB8AC3E}">
        <p14:creationId xmlns:p14="http://schemas.microsoft.com/office/powerpoint/2010/main" val="228035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5A31-C128-AC7A-1355-F493CC5E9B1F}"/>
              </a:ext>
            </a:extLst>
          </p:cNvPr>
          <p:cNvSpPr>
            <a:spLocks noGrp="1"/>
          </p:cNvSpPr>
          <p:nvPr>
            <p:ph type="title"/>
          </p:nvPr>
        </p:nvSpPr>
        <p:spPr/>
        <p:txBody>
          <a:bodyPr/>
          <a:lstStyle/>
          <a:p>
            <a:r>
              <a:rPr lang="en-US" dirty="0"/>
              <a:t>Step 11: Check the EOS Switch</a:t>
            </a:r>
          </a:p>
        </p:txBody>
      </p:sp>
      <p:sp>
        <p:nvSpPr>
          <p:cNvPr id="7" name="Content Placeholder 6">
            <a:extLst>
              <a:ext uri="{FF2B5EF4-FFF2-40B4-BE49-F238E27FC236}">
                <a16:creationId xmlns:a16="http://schemas.microsoft.com/office/drawing/2014/main" id="{31F688A3-6ADB-410A-3B9A-B4AB333A85F7}"/>
              </a:ext>
            </a:extLst>
          </p:cNvPr>
          <p:cNvSpPr>
            <a:spLocks noGrp="1"/>
          </p:cNvSpPr>
          <p:nvPr>
            <p:ph idx="1"/>
          </p:nvPr>
        </p:nvSpPr>
        <p:spPr>
          <a:xfrm>
            <a:off x="775554" y="1987947"/>
            <a:ext cx="3658177" cy="1417736"/>
          </a:xfrm>
        </p:spPr>
        <p:txBody>
          <a:bodyPr>
            <a:normAutofit lnSpcReduction="10000"/>
          </a:bodyPr>
          <a:lstStyle/>
          <a:p>
            <a:pPr marL="0" indent="0">
              <a:buNone/>
            </a:pPr>
            <a:r>
              <a:rPr lang="en-US" sz="1200" u="sng" dirty="0"/>
              <a:t>Examine the EOS Switch:</a:t>
            </a:r>
          </a:p>
          <a:p>
            <a:pPr marL="0" indent="0">
              <a:buNone/>
            </a:pPr>
            <a:r>
              <a:rPr lang="en-US" sz="1200" dirty="0"/>
              <a:t>Ensure that in the un-energized state the EOS switch is in the position shown.  If the solenoid is energized, then the EOS switch should make contact.   If this is not the case, then then entire spoon assembly must be removed and reinstalled with the EOS switch tab bent up and positioned on the insulated plate as shown (see next slide for hints on removing the Spoon Assembly).</a:t>
            </a:r>
          </a:p>
          <a:p>
            <a:pPr marL="0" indent="0">
              <a:buNone/>
            </a:pPr>
            <a:endParaRPr lang="en-US" sz="1200" dirty="0"/>
          </a:p>
          <a:p>
            <a:pPr marL="0" indent="0">
              <a:buNone/>
            </a:pPr>
            <a:endParaRPr lang="en-US" sz="1200" dirty="0"/>
          </a:p>
        </p:txBody>
      </p:sp>
      <p:pic>
        <p:nvPicPr>
          <p:cNvPr id="9" name="Picture 8">
            <a:extLst>
              <a:ext uri="{FF2B5EF4-FFF2-40B4-BE49-F238E27FC236}">
                <a16:creationId xmlns:a16="http://schemas.microsoft.com/office/drawing/2014/main" id="{B0A0247E-4986-F11C-ECD1-8E59009DFCD2}"/>
              </a:ext>
            </a:extLst>
          </p:cNvPr>
          <p:cNvPicPr>
            <a:picLocks noChangeAspect="1"/>
          </p:cNvPicPr>
          <p:nvPr/>
        </p:nvPicPr>
        <p:blipFill>
          <a:blip r:embed="rId2"/>
          <a:stretch>
            <a:fillRect/>
          </a:stretch>
        </p:blipFill>
        <p:spPr>
          <a:xfrm rot="10800000">
            <a:off x="4847862" y="1763593"/>
            <a:ext cx="5886506" cy="4359693"/>
          </a:xfrm>
          <a:prstGeom prst="rect">
            <a:avLst/>
          </a:prstGeom>
        </p:spPr>
      </p:pic>
      <p:sp>
        <p:nvSpPr>
          <p:cNvPr id="10" name="Oval 9">
            <a:extLst>
              <a:ext uri="{FF2B5EF4-FFF2-40B4-BE49-F238E27FC236}">
                <a16:creationId xmlns:a16="http://schemas.microsoft.com/office/drawing/2014/main" id="{A636499A-8D45-8D9A-76F4-57A6C0F542E3}"/>
              </a:ext>
            </a:extLst>
          </p:cNvPr>
          <p:cNvSpPr/>
          <p:nvPr/>
        </p:nvSpPr>
        <p:spPr>
          <a:xfrm rot="10800000">
            <a:off x="7117342" y="4076671"/>
            <a:ext cx="673773" cy="811630"/>
          </a:xfrm>
          <a:prstGeom prst="ellipse">
            <a:avLst/>
          </a:prstGeom>
          <a:solidFill>
            <a:srgbClr val="FF0000">
              <a:alpha val="21000"/>
            </a:srgbClr>
          </a:solid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38921-98D3-6B54-2D22-3229F7585A3D}"/>
              </a:ext>
            </a:extLst>
          </p:cNvPr>
          <p:cNvSpPr txBox="1"/>
          <p:nvPr/>
        </p:nvSpPr>
        <p:spPr>
          <a:xfrm>
            <a:off x="8731587" y="6100203"/>
            <a:ext cx="1997213" cy="369332"/>
          </a:xfrm>
          <a:prstGeom prst="rect">
            <a:avLst/>
          </a:prstGeom>
          <a:noFill/>
        </p:spPr>
        <p:txBody>
          <a:bodyPr wrap="none" rtlCol="0">
            <a:spAutoFit/>
          </a:bodyPr>
          <a:lstStyle/>
          <a:p>
            <a:r>
              <a:rPr lang="en-US" dirty="0"/>
              <a:t>EOS Switch Contact</a:t>
            </a:r>
          </a:p>
        </p:txBody>
      </p:sp>
      <p:cxnSp>
        <p:nvCxnSpPr>
          <p:cNvPr id="15" name="Straight Arrow Connector 14">
            <a:extLst>
              <a:ext uri="{FF2B5EF4-FFF2-40B4-BE49-F238E27FC236}">
                <a16:creationId xmlns:a16="http://schemas.microsoft.com/office/drawing/2014/main" id="{E02B1E6C-C141-19C1-A7ED-5793EFE11B2E}"/>
              </a:ext>
            </a:extLst>
          </p:cNvPr>
          <p:cNvCxnSpPr>
            <a:cxnSpLocks/>
          </p:cNvCxnSpPr>
          <p:nvPr/>
        </p:nvCxnSpPr>
        <p:spPr>
          <a:xfrm flipH="1" flipV="1">
            <a:off x="7689516" y="4834021"/>
            <a:ext cx="1058776" cy="1433095"/>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3C22E0-606C-C674-EA87-4BE05B24043A}"/>
              </a:ext>
            </a:extLst>
          </p:cNvPr>
          <p:cNvCxnSpPr>
            <a:cxnSpLocks/>
          </p:cNvCxnSpPr>
          <p:nvPr/>
        </p:nvCxnSpPr>
        <p:spPr>
          <a:xfrm flipH="1" flipV="1">
            <a:off x="8406801" y="4163321"/>
            <a:ext cx="2544610" cy="1046154"/>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86E067F-0064-DC1D-AC3D-0A74696122A4}"/>
              </a:ext>
            </a:extLst>
          </p:cNvPr>
          <p:cNvSpPr txBox="1"/>
          <p:nvPr/>
        </p:nvSpPr>
        <p:spPr>
          <a:xfrm>
            <a:off x="10897790" y="4886309"/>
            <a:ext cx="1219886" cy="646331"/>
          </a:xfrm>
          <a:prstGeom prst="rect">
            <a:avLst/>
          </a:prstGeom>
          <a:noFill/>
        </p:spPr>
        <p:txBody>
          <a:bodyPr wrap="square" rtlCol="0">
            <a:spAutoFit/>
          </a:bodyPr>
          <a:lstStyle/>
          <a:p>
            <a:r>
              <a:rPr lang="en-US" sz="1200" dirty="0"/>
              <a:t>EOS Switch Tab</a:t>
            </a:r>
          </a:p>
          <a:p>
            <a:r>
              <a:rPr lang="en-US" sz="1200" dirty="0"/>
              <a:t>On topside of Insulated Plate</a:t>
            </a:r>
          </a:p>
        </p:txBody>
      </p:sp>
      <p:pic>
        <p:nvPicPr>
          <p:cNvPr id="36" name="Picture 35">
            <a:extLst>
              <a:ext uri="{FF2B5EF4-FFF2-40B4-BE49-F238E27FC236}">
                <a16:creationId xmlns:a16="http://schemas.microsoft.com/office/drawing/2014/main" id="{120ABF62-400F-AD20-37B6-1D0E5B66CB9F}"/>
              </a:ext>
            </a:extLst>
          </p:cNvPr>
          <p:cNvPicPr>
            <a:picLocks noChangeAspect="1"/>
          </p:cNvPicPr>
          <p:nvPr/>
        </p:nvPicPr>
        <p:blipFill>
          <a:blip r:embed="rId3"/>
          <a:stretch>
            <a:fillRect/>
          </a:stretch>
        </p:blipFill>
        <p:spPr>
          <a:xfrm rot="10800000">
            <a:off x="1613069" y="4076671"/>
            <a:ext cx="3068987" cy="2058737"/>
          </a:xfrm>
          <a:prstGeom prst="rect">
            <a:avLst/>
          </a:prstGeom>
        </p:spPr>
      </p:pic>
      <p:sp>
        <p:nvSpPr>
          <p:cNvPr id="37" name="TextBox 36">
            <a:extLst>
              <a:ext uri="{FF2B5EF4-FFF2-40B4-BE49-F238E27FC236}">
                <a16:creationId xmlns:a16="http://schemas.microsoft.com/office/drawing/2014/main" id="{63A243CC-C11E-2A86-5FC4-339D710248D0}"/>
              </a:ext>
            </a:extLst>
          </p:cNvPr>
          <p:cNvSpPr txBox="1"/>
          <p:nvPr/>
        </p:nvSpPr>
        <p:spPr>
          <a:xfrm>
            <a:off x="1532953" y="3756455"/>
            <a:ext cx="3011209" cy="400110"/>
          </a:xfrm>
          <a:prstGeom prst="rect">
            <a:avLst/>
          </a:prstGeom>
          <a:noFill/>
        </p:spPr>
        <p:txBody>
          <a:bodyPr wrap="none" rtlCol="0">
            <a:spAutoFit/>
          </a:bodyPr>
          <a:lstStyle/>
          <a:p>
            <a:r>
              <a:rPr lang="en-US" sz="1400" dirty="0"/>
              <a:t>Solenoid Energized, EOS switch closed</a:t>
            </a:r>
            <a:r>
              <a:rPr lang="en-US" sz="2000" dirty="0"/>
              <a:t> </a:t>
            </a:r>
          </a:p>
        </p:txBody>
      </p:sp>
      <p:sp>
        <p:nvSpPr>
          <p:cNvPr id="39" name="TextBox 38">
            <a:extLst>
              <a:ext uri="{FF2B5EF4-FFF2-40B4-BE49-F238E27FC236}">
                <a16:creationId xmlns:a16="http://schemas.microsoft.com/office/drawing/2014/main" id="{E9254A2B-0C00-2D31-56BC-6B112139AADB}"/>
              </a:ext>
            </a:extLst>
          </p:cNvPr>
          <p:cNvSpPr txBox="1"/>
          <p:nvPr/>
        </p:nvSpPr>
        <p:spPr>
          <a:xfrm>
            <a:off x="4801790" y="1494636"/>
            <a:ext cx="3294126" cy="307777"/>
          </a:xfrm>
          <a:prstGeom prst="rect">
            <a:avLst/>
          </a:prstGeom>
          <a:noFill/>
        </p:spPr>
        <p:txBody>
          <a:bodyPr wrap="square">
            <a:spAutoFit/>
          </a:bodyPr>
          <a:lstStyle/>
          <a:p>
            <a:r>
              <a:rPr lang="en-US" sz="1400" dirty="0"/>
              <a:t>Solenoid Not Energized, EOS switch Open</a:t>
            </a:r>
          </a:p>
        </p:txBody>
      </p:sp>
      <p:sp>
        <p:nvSpPr>
          <p:cNvPr id="40" name="Oval 39">
            <a:extLst>
              <a:ext uri="{FF2B5EF4-FFF2-40B4-BE49-F238E27FC236}">
                <a16:creationId xmlns:a16="http://schemas.microsoft.com/office/drawing/2014/main" id="{51D2F75A-D5CE-D990-8C70-C79B28E0E8A9}"/>
              </a:ext>
            </a:extLst>
          </p:cNvPr>
          <p:cNvSpPr/>
          <p:nvPr/>
        </p:nvSpPr>
        <p:spPr>
          <a:xfrm rot="10800000">
            <a:off x="2366521" y="4880856"/>
            <a:ext cx="476241" cy="450365"/>
          </a:xfrm>
          <a:prstGeom prst="ellipse">
            <a:avLst/>
          </a:prstGeom>
          <a:solidFill>
            <a:srgbClr val="FF0000">
              <a:alpha val="21000"/>
            </a:srgbClr>
          </a:solid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777914-2A50-8988-1247-2812D5769936}"/>
              </a:ext>
            </a:extLst>
          </p:cNvPr>
          <p:cNvSpPr txBox="1"/>
          <p:nvPr/>
        </p:nvSpPr>
        <p:spPr>
          <a:xfrm>
            <a:off x="767904" y="3499999"/>
            <a:ext cx="1576585" cy="307777"/>
          </a:xfrm>
          <a:prstGeom prst="rect">
            <a:avLst/>
          </a:prstGeom>
          <a:noFill/>
        </p:spPr>
        <p:txBody>
          <a:bodyPr wrap="none" rtlCol="0">
            <a:spAutoFit/>
          </a:bodyPr>
          <a:lstStyle/>
          <a:p>
            <a:r>
              <a:rPr lang="en-US" sz="1400" dirty="0">
                <a:solidFill>
                  <a:srgbClr val="0070C0"/>
                </a:solidFill>
              </a:rPr>
              <a:t>EOS = End of Swing</a:t>
            </a:r>
          </a:p>
        </p:txBody>
      </p:sp>
    </p:spTree>
    <p:extLst>
      <p:ext uri="{BB962C8B-B14F-4D97-AF65-F5344CB8AC3E}">
        <p14:creationId xmlns:p14="http://schemas.microsoft.com/office/powerpoint/2010/main" val="1586648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6863-9DE8-775D-D219-06C81A3302F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2560B2F-BB4F-F6CA-FA85-8E4EFE61042D}"/>
              </a:ext>
            </a:extLst>
          </p:cNvPr>
          <p:cNvSpPr>
            <a:spLocks noGrp="1"/>
          </p:cNvSpPr>
          <p:nvPr>
            <p:ph idx="1"/>
          </p:nvPr>
        </p:nvSpPr>
        <p:spPr>
          <a:xfrm>
            <a:off x="838200" y="1825625"/>
            <a:ext cx="4851400" cy="4334543"/>
          </a:xfrm>
        </p:spPr>
        <p:txBody>
          <a:bodyPr/>
          <a:lstStyle/>
          <a:p>
            <a:r>
              <a:rPr lang="en-US" dirty="0"/>
              <a:t>3D Parts Developed to Aid Installation and Adjustment of Switch</a:t>
            </a:r>
          </a:p>
          <a:p>
            <a:r>
              <a:rPr lang="en-US" dirty="0"/>
              <a:t>Bumper should be located by drilling a 1.75 inch Hole in Playing surface</a:t>
            </a:r>
          </a:p>
          <a:p>
            <a:r>
              <a:rPr lang="en-US" dirty="0"/>
              <a:t>This component is DIFFICULT to install correctly – This step-by-step guide should help</a:t>
            </a:r>
          </a:p>
        </p:txBody>
      </p:sp>
      <p:pic>
        <p:nvPicPr>
          <p:cNvPr id="5" name="Picture 4">
            <a:extLst>
              <a:ext uri="{FF2B5EF4-FFF2-40B4-BE49-F238E27FC236}">
                <a16:creationId xmlns:a16="http://schemas.microsoft.com/office/drawing/2014/main" id="{C27B704E-1735-DD41-B5C7-78032DA48F63}"/>
              </a:ext>
            </a:extLst>
          </p:cNvPr>
          <p:cNvPicPr>
            <a:picLocks noChangeAspect="1"/>
          </p:cNvPicPr>
          <p:nvPr/>
        </p:nvPicPr>
        <p:blipFill>
          <a:blip r:embed="rId2"/>
          <a:stretch>
            <a:fillRect/>
          </a:stretch>
        </p:blipFill>
        <p:spPr>
          <a:xfrm>
            <a:off x="5435462" y="1203157"/>
            <a:ext cx="5808551" cy="4753811"/>
          </a:xfrm>
          <a:prstGeom prst="rect">
            <a:avLst/>
          </a:prstGeom>
        </p:spPr>
      </p:pic>
    </p:spTree>
    <p:extLst>
      <p:ext uri="{BB962C8B-B14F-4D97-AF65-F5344CB8AC3E}">
        <p14:creationId xmlns:p14="http://schemas.microsoft.com/office/powerpoint/2010/main" val="274409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B7D4-2295-0412-E8E0-0F31558D7E30}"/>
              </a:ext>
            </a:extLst>
          </p:cNvPr>
          <p:cNvSpPr>
            <a:spLocks noGrp="1"/>
          </p:cNvSpPr>
          <p:nvPr>
            <p:ph type="title"/>
          </p:nvPr>
        </p:nvSpPr>
        <p:spPr/>
        <p:txBody>
          <a:bodyPr/>
          <a:lstStyle/>
          <a:p>
            <a:r>
              <a:rPr lang="en-US" dirty="0"/>
              <a:t>STEP 11. Continued. </a:t>
            </a:r>
          </a:p>
        </p:txBody>
      </p:sp>
      <p:sp>
        <p:nvSpPr>
          <p:cNvPr id="3" name="Content Placeholder 2">
            <a:extLst>
              <a:ext uri="{FF2B5EF4-FFF2-40B4-BE49-F238E27FC236}">
                <a16:creationId xmlns:a16="http://schemas.microsoft.com/office/drawing/2014/main" id="{69133E8C-7145-CBC8-D997-CAD1C4E0AD64}"/>
              </a:ext>
            </a:extLst>
          </p:cNvPr>
          <p:cNvSpPr>
            <a:spLocks noGrp="1"/>
          </p:cNvSpPr>
          <p:nvPr>
            <p:ph idx="1"/>
          </p:nvPr>
        </p:nvSpPr>
        <p:spPr>
          <a:xfrm>
            <a:off x="6817895" y="1876926"/>
            <a:ext cx="4244628" cy="2074779"/>
          </a:xfrm>
        </p:spPr>
        <p:txBody>
          <a:bodyPr>
            <a:normAutofit/>
          </a:bodyPr>
          <a:lstStyle/>
          <a:p>
            <a:pPr marL="0" indent="0">
              <a:buNone/>
            </a:pPr>
            <a:r>
              <a:rPr lang="en-US" sz="2000" u="sng" dirty="0"/>
              <a:t>How to remove the Spoon Assembly</a:t>
            </a:r>
          </a:p>
          <a:p>
            <a:pPr marL="0" indent="0">
              <a:buNone/>
            </a:pPr>
            <a:endParaRPr lang="en-US" sz="2000" u="sng" dirty="0"/>
          </a:p>
          <a:p>
            <a:pPr marL="0" indent="0">
              <a:buNone/>
            </a:pPr>
            <a:r>
              <a:rPr lang="en-US" sz="2000" dirty="0"/>
              <a:t>Remove these two screws, then remove the spoon assembly from the post.</a:t>
            </a:r>
          </a:p>
        </p:txBody>
      </p:sp>
      <p:pic>
        <p:nvPicPr>
          <p:cNvPr id="5" name="Picture 4">
            <a:extLst>
              <a:ext uri="{FF2B5EF4-FFF2-40B4-BE49-F238E27FC236}">
                <a16:creationId xmlns:a16="http://schemas.microsoft.com/office/drawing/2014/main" id="{EC432900-CA6E-7ED5-9E72-55EAA170D087}"/>
              </a:ext>
            </a:extLst>
          </p:cNvPr>
          <p:cNvPicPr>
            <a:picLocks noChangeAspect="1"/>
          </p:cNvPicPr>
          <p:nvPr/>
        </p:nvPicPr>
        <p:blipFill>
          <a:blip r:embed="rId2"/>
          <a:stretch>
            <a:fillRect/>
          </a:stretch>
        </p:blipFill>
        <p:spPr>
          <a:xfrm rot="10800000">
            <a:off x="1494436" y="1876926"/>
            <a:ext cx="4879859" cy="4518526"/>
          </a:xfrm>
          <a:prstGeom prst="rect">
            <a:avLst/>
          </a:prstGeom>
        </p:spPr>
      </p:pic>
      <p:cxnSp>
        <p:nvCxnSpPr>
          <p:cNvPr id="7" name="Straight Arrow Connector 6">
            <a:extLst>
              <a:ext uri="{FF2B5EF4-FFF2-40B4-BE49-F238E27FC236}">
                <a16:creationId xmlns:a16="http://schemas.microsoft.com/office/drawing/2014/main" id="{A72EE862-B374-846E-BE07-2910489E30E9}"/>
              </a:ext>
            </a:extLst>
          </p:cNvPr>
          <p:cNvCxnSpPr>
            <a:cxnSpLocks/>
          </p:cNvCxnSpPr>
          <p:nvPr/>
        </p:nvCxnSpPr>
        <p:spPr>
          <a:xfrm flipH="1">
            <a:off x="4144211" y="2876883"/>
            <a:ext cx="2673684" cy="967875"/>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F6ED7A-EFC9-92DF-F546-09F8146F834D}"/>
              </a:ext>
            </a:extLst>
          </p:cNvPr>
          <p:cNvCxnSpPr>
            <a:cxnSpLocks/>
          </p:cNvCxnSpPr>
          <p:nvPr/>
        </p:nvCxnSpPr>
        <p:spPr>
          <a:xfrm flipH="1">
            <a:off x="4438316" y="2876883"/>
            <a:ext cx="2379579" cy="1663033"/>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123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5A31-C128-AC7A-1355-F493CC5E9B1F}"/>
              </a:ext>
            </a:extLst>
          </p:cNvPr>
          <p:cNvSpPr>
            <a:spLocks noGrp="1"/>
          </p:cNvSpPr>
          <p:nvPr>
            <p:ph type="title"/>
          </p:nvPr>
        </p:nvSpPr>
        <p:spPr/>
        <p:txBody>
          <a:bodyPr/>
          <a:lstStyle/>
          <a:p>
            <a:r>
              <a:rPr lang="en-US" dirty="0"/>
              <a:t>Step 12: Adjust the Spoon</a:t>
            </a:r>
          </a:p>
        </p:txBody>
      </p:sp>
      <p:sp>
        <p:nvSpPr>
          <p:cNvPr id="7" name="Content Placeholder 6">
            <a:extLst>
              <a:ext uri="{FF2B5EF4-FFF2-40B4-BE49-F238E27FC236}">
                <a16:creationId xmlns:a16="http://schemas.microsoft.com/office/drawing/2014/main" id="{31F688A3-6ADB-410A-3B9A-B4AB333A85F7}"/>
              </a:ext>
            </a:extLst>
          </p:cNvPr>
          <p:cNvSpPr>
            <a:spLocks noGrp="1"/>
          </p:cNvSpPr>
          <p:nvPr>
            <p:ph idx="1"/>
          </p:nvPr>
        </p:nvSpPr>
        <p:spPr>
          <a:xfrm>
            <a:off x="497303" y="1551733"/>
            <a:ext cx="3908886" cy="4204307"/>
          </a:xfrm>
        </p:spPr>
        <p:txBody>
          <a:bodyPr>
            <a:normAutofit lnSpcReduction="10000"/>
          </a:bodyPr>
          <a:lstStyle/>
          <a:p>
            <a:pPr marL="0" indent="0">
              <a:buNone/>
            </a:pPr>
            <a:r>
              <a:rPr lang="en-US" sz="1400" dirty="0"/>
              <a:t>Spoon Adjustment is Critical to the Proper Operation of the Bumper</a:t>
            </a:r>
          </a:p>
          <a:p>
            <a:pPr marL="0" indent="0">
              <a:buNone/>
            </a:pPr>
            <a:r>
              <a:rPr lang="en-US" sz="1200" dirty="0"/>
              <a:t>1. It the non-active state, the umbrella stem must be in the exact center of the spoon.   It should barley be touching the spoon… </a:t>
            </a:r>
          </a:p>
          <a:p>
            <a:pPr marL="0" indent="0">
              <a:buNone/>
            </a:pPr>
            <a:r>
              <a:rPr lang="en-US" sz="1200" dirty="0"/>
              <a:t>2. In the non-active state, the spoon contact must be open by approximately 1/16 to 1/32 of an inch (as shown in the picture to the right).</a:t>
            </a:r>
          </a:p>
          <a:p>
            <a:pPr marL="0" indent="0">
              <a:buNone/>
            </a:pPr>
            <a:r>
              <a:rPr lang="en-US" sz="1200" dirty="0"/>
              <a:t>3. In the non-active state, shaking the table or pounding on the table should not cause spoon contact to close.</a:t>
            </a:r>
          </a:p>
          <a:p>
            <a:pPr marL="0" indent="0">
              <a:buNone/>
            </a:pPr>
            <a:r>
              <a:rPr lang="en-US" sz="1200" dirty="0"/>
              <a:t>4. Just the slightest of pressure on the umbrella (on the playing side) should cause the stem to move away from the center of the spoon and the spoon switch contact should then close.  The umbrella should have the same sensitivity in all directions.</a:t>
            </a:r>
          </a:p>
          <a:p>
            <a:pPr marL="0" indent="0">
              <a:buNone/>
            </a:pPr>
            <a:r>
              <a:rPr lang="en-US" sz="1400" dirty="0"/>
              <a:t>Make adjustments with the #4 screws on the post, and the main mount as shown in the next slide.  The spoon should be able to move up and down, and in and out.  A slight side-to-side adjustment can also be made with the screws on the main mount.</a:t>
            </a:r>
          </a:p>
        </p:txBody>
      </p:sp>
      <p:pic>
        <p:nvPicPr>
          <p:cNvPr id="9" name="Picture 8">
            <a:extLst>
              <a:ext uri="{FF2B5EF4-FFF2-40B4-BE49-F238E27FC236}">
                <a16:creationId xmlns:a16="http://schemas.microsoft.com/office/drawing/2014/main" id="{B0A0247E-4986-F11C-ECD1-8E59009DFCD2}"/>
              </a:ext>
            </a:extLst>
          </p:cNvPr>
          <p:cNvPicPr>
            <a:picLocks noChangeAspect="1"/>
          </p:cNvPicPr>
          <p:nvPr/>
        </p:nvPicPr>
        <p:blipFill>
          <a:blip r:embed="rId2"/>
          <a:stretch>
            <a:fillRect/>
          </a:stretch>
        </p:blipFill>
        <p:spPr>
          <a:xfrm rot="10800000">
            <a:off x="4847862" y="1763593"/>
            <a:ext cx="5886506" cy="4359693"/>
          </a:xfrm>
          <a:prstGeom prst="rect">
            <a:avLst/>
          </a:prstGeom>
        </p:spPr>
      </p:pic>
      <p:sp>
        <p:nvSpPr>
          <p:cNvPr id="11" name="Oval 10">
            <a:extLst>
              <a:ext uri="{FF2B5EF4-FFF2-40B4-BE49-F238E27FC236}">
                <a16:creationId xmlns:a16="http://schemas.microsoft.com/office/drawing/2014/main" id="{8D9C39BB-BEC9-FFBE-699A-40E7E105FB1D}"/>
              </a:ext>
            </a:extLst>
          </p:cNvPr>
          <p:cNvSpPr/>
          <p:nvPr/>
        </p:nvSpPr>
        <p:spPr>
          <a:xfrm rot="10800000">
            <a:off x="7585237" y="3444595"/>
            <a:ext cx="606927" cy="632076"/>
          </a:xfrm>
          <a:prstGeom prst="ellipse">
            <a:avLst/>
          </a:prstGeom>
          <a:solidFill>
            <a:srgbClr val="FF0000">
              <a:alpha val="21000"/>
            </a:srgbClr>
          </a:solid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38921-98D3-6B54-2D22-3229F7585A3D}"/>
              </a:ext>
            </a:extLst>
          </p:cNvPr>
          <p:cNvSpPr txBox="1"/>
          <p:nvPr/>
        </p:nvSpPr>
        <p:spPr>
          <a:xfrm>
            <a:off x="5505934" y="6099563"/>
            <a:ext cx="1180131" cy="369332"/>
          </a:xfrm>
          <a:prstGeom prst="rect">
            <a:avLst/>
          </a:prstGeom>
          <a:noFill/>
        </p:spPr>
        <p:txBody>
          <a:bodyPr wrap="none" rtlCol="0">
            <a:spAutoFit/>
          </a:bodyPr>
          <a:lstStyle/>
          <a:p>
            <a:r>
              <a:rPr lang="en-US" dirty="0"/>
              <a:t>The Spoon</a:t>
            </a:r>
          </a:p>
        </p:txBody>
      </p:sp>
      <p:sp>
        <p:nvSpPr>
          <p:cNvPr id="13" name="TextBox 12">
            <a:extLst>
              <a:ext uri="{FF2B5EF4-FFF2-40B4-BE49-F238E27FC236}">
                <a16:creationId xmlns:a16="http://schemas.microsoft.com/office/drawing/2014/main" id="{7ECCA8BB-3B47-2810-7C8D-3DA9B4C97D6B}"/>
              </a:ext>
            </a:extLst>
          </p:cNvPr>
          <p:cNvSpPr txBox="1"/>
          <p:nvPr/>
        </p:nvSpPr>
        <p:spPr>
          <a:xfrm>
            <a:off x="8979263" y="1333858"/>
            <a:ext cx="2223622" cy="369332"/>
          </a:xfrm>
          <a:prstGeom prst="rect">
            <a:avLst/>
          </a:prstGeom>
          <a:noFill/>
        </p:spPr>
        <p:txBody>
          <a:bodyPr wrap="none" rtlCol="0">
            <a:spAutoFit/>
          </a:bodyPr>
          <a:lstStyle/>
          <a:p>
            <a:r>
              <a:rPr lang="en-US" dirty="0"/>
              <a:t>Spoon Switch Contact</a:t>
            </a:r>
          </a:p>
        </p:txBody>
      </p:sp>
      <p:cxnSp>
        <p:nvCxnSpPr>
          <p:cNvPr id="15" name="Straight Arrow Connector 14">
            <a:extLst>
              <a:ext uri="{FF2B5EF4-FFF2-40B4-BE49-F238E27FC236}">
                <a16:creationId xmlns:a16="http://schemas.microsoft.com/office/drawing/2014/main" id="{E02B1E6C-C141-19C1-A7ED-5793EFE11B2E}"/>
              </a:ext>
            </a:extLst>
          </p:cNvPr>
          <p:cNvCxnSpPr>
            <a:cxnSpLocks/>
          </p:cNvCxnSpPr>
          <p:nvPr/>
        </p:nvCxnSpPr>
        <p:spPr>
          <a:xfrm flipV="1">
            <a:off x="6614695" y="3653887"/>
            <a:ext cx="2283326" cy="2630342"/>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7F6619-1F2D-7C91-3CAD-620AD301F662}"/>
              </a:ext>
            </a:extLst>
          </p:cNvPr>
          <p:cNvCxnSpPr>
            <a:cxnSpLocks/>
          </p:cNvCxnSpPr>
          <p:nvPr/>
        </p:nvCxnSpPr>
        <p:spPr>
          <a:xfrm flipH="1">
            <a:off x="8058484" y="1640957"/>
            <a:ext cx="1528873" cy="1788043"/>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3C22E0-606C-C674-EA87-4BE05B24043A}"/>
              </a:ext>
            </a:extLst>
          </p:cNvPr>
          <p:cNvCxnSpPr>
            <a:cxnSpLocks/>
          </p:cNvCxnSpPr>
          <p:nvPr/>
        </p:nvCxnSpPr>
        <p:spPr>
          <a:xfrm flipH="1" flipV="1">
            <a:off x="8904248" y="3130810"/>
            <a:ext cx="1993542" cy="1025755"/>
          </a:xfrm>
          <a:prstGeom prst="straightConnector1">
            <a:avLst/>
          </a:prstGeom>
          <a:ln w="222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86E067F-0064-DC1D-AC3D-0A74696122A4}"/>
              </a:ext>
            </a:extLst>
          </p:cNvPr>
          <p:cNvSpPr txBox="1"/>
          <p:nvPr/>
        </p:nvSpPr>
        <p:spPr>
          <a:xfrm>
            <a:off x="10836509" y="4102116"/>
            <a:ext cx="1219886" cy="461665"/>
          </a:xfrm>
          <a:prstGeom prst="rect">
            <a:avLst/>
          </a:prstGeom>
          <a:noFill/>
        </p:spPr>
        <p:txBody>
          <a:bodyPr wrap="square" rtlCol="0">
            <a:spAutoFit/>
          </a:bodyPr>
          <a:lstStyle/>
          <a:p>
            <a:r>
              <a:rPr lang="en-US" sz="1200" dirty="0"/>
              <a:t>The Umbrella Stem</a:t>
            </a:r>
          </a:p>
        </p:txBody>
      </p:sp>
      <p:sp>
        <p:nvSpPr>
          <p:cNvPr id="39" name="TextBox 38">
            <a:extLst>
              <a:ext uri="{FF2B5EF4-FFF2-40B4-BE49-F238E27FC236}">
                <a16:creationId xmlns:a16="http://schemas.microsoft.com/office/drawing/2014/main" id="{E9254A2B-0C00-2D31-56BC-6B112139AADB}"/>
              </a:ext>
            </a:extLst>
          </p:cNvPr>
          <p:cNvSpPr txBox="1"/>
          <p:nvPr/>
        </p:nvSpPr>
        <p:spPr>
          <a:xfrm>
            <a:off x="4801790" y="1494636"/>
            <a:ext cx="3294126" cy="307777"/>
          </a:xfrm>
          <a:prstGeom prst="rect">
            <a:avLst/>
          </a:prstGeom>
          <a:noFill/>
        </p:spPr>
        <p:txBody>
          <a:bodyPr wrap="square">
            <a:spAutoFit/>
          </a:bodyPr>
          <a:lstStyle/>
          <a:p>
            <a:r>
              <a:rPr lang="en-US" sz="1400" dirty="0"/>
              <a:t>Spoon Sensor not activated in this picture.</a:t>
            </a:r>
          </a:p>
        </p:txBody>
      </p:sp>
      <p:sp>
        <p:nvSpPr>
          <p:cNvPr id="14" name="TextBox 13">
            <a:extLst>
              <a:ext uri="{FF2B5EF4-FFF2-40B4-BE49-F238E27FC236}">
                <a16:creationId xmlns:a16="http://schemas.microsoft.com/office/drawing/2014/main" id="{DE112D10-2CEB-BA0A-74C5-0EB520B3E6A5}"/>
              </a:ext>
            </a:extLst>
          </p:cNvPr>
          <p:cNvSpPr txBox="1"/>
          <p:nvPr/>
        </p:nvSpPr>
        <p:spPr>
          <a:xfrm>
            <a:off x="326525" y="5561164"/>
            <a:ext cx="4250442" cy="276999"/>
          </a:xfrm>
          <a:prstGeom prst="rect">
            <a:avLst/>
          </a:prstGeom>
          <a:noFill/>
        </p:spPr>
        <p:txBody>
          <a:bodyPr wrap="square" rtlCol="0">
            <a:spAutoFit/>
          </a:bodyPr>
          <a:lstStyle/>
          <a:p>
            <a:r>
              <a:rPr lang="en-US" sz="1200" dirty="0">
                <a:solidFill>
                  <a:srgbClr val="0070C0"/>
                </a:solidFill>
              </a:rPr>
              <a:t>Non-active state means the pinball is not touching the umbrella.</a:t>
            </a:r>
          </a:p>
        </p:txBody>
      </p:sp>
    </p:spTree>
    <p:extLst>
      <p:ext uri="{BB962C8B-B14F-4D97-AF65-F5344CB8AC3E}">
        <p14:creationId xmlns:p14="http://schemas.microsoft.com/office/powerpoint/2010/main" val="97657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5657-3E62-63CD-4507-D90F8BC708C8}"/>
              </a:ext>
            </a:extLst>
          </p:cNvPr>
          <p:cNvSpPr>
            <a:spLocks noGrp="1"/>
          </p:cNvSpPr>
          <p:nvPr>
            <p:ph type="title"/>
          </p:nvPr>
        </p:nvSpPr>
        <p:spPr/>
        <p:txBody>
          <a:bodyPr/>
          <a:lstStyle/>
          <a:p>
            <a:r>
              <a:rPr lang="en-US" dirty="0"/>
              <a:t>Step 12. Continued.</a:t>
            </a:r>
          </a:p>
        </p:txBody>
      </p:sp>
      <p:sp>
        <p:nvSpPr>
          <p:cNvPr id="3" name="Content Placeholder 2">
            <a:extLst>
              <a:ext uri="{FF2B5EF4-FFF2-40B4-BE49-F238E27FC236}">
                <a16:creationId xmlns:a16="http://schemas.microsoft.com/office/drawing/2014/main" id="{3D169B8A-DDF8-74D4-F56C-757F4A481FD9}"/>
              </a:ext>
            </a:extLst>
          </p:cNvPr>
          <p:cNvSpPr>
            <a:spLocks noGrp="1"/>
          </p:cNvSpPr>
          <p:nvPr>
            <p:ph idx="1"/>
          </p:nvPr>
        </p:nvSpPr>
        <p:spPr>
          <a:xfrm>
            <a:off x="8424624" y="2092995"/>
            <a:ext cx="2225842" cy="671596"/>
          </a:xfrm>
        </p:spPr>
        <p:txBody>
          <a:bodyPr>
            <a:normAutofit/>
          </a:bodyPr>
          <a:lstStyle/>
          <a:p>
            <a:pPr marL="0" indent="0">
              <a:buNone/>
            </a:pPr>
            <a:r>
              <a:rPr lang="en-US" sz="1400" dirty="0"/>
              <a:t>Use these screws to move the spoon up and down (or to remove the switch)</a:t>
            </a:r>
          </a:p>
        </p:txBody>
      </p:sp>
      <p:pic>
        <p:nvPicPr>
          <p:cNvPr id="4" name="Picture 3">
            <a:extLst>
              <a:ext uri="{FF2B5EF4-FFF2-40B4-BE49-F238E27FC236}">
                <a16:creationId xmlns:a16="http://schemas.microsoft.com/office/drawing/2014/main" id="{DA4E1951-D39F-63EB-7A8A-AE5DF7853382}"/>
              </a:ext>
            </a:extLst>
          </p:cNvPr>
          <p:cNvPicPr>
            <a:picLocks noChangeAspect="1"/>
          </p:cNvPicPr>
          <p:nvPr/>
        </p:nvPicPr>
        <p:blipFill>
          <a:blip r:embed="rId2"/>
          <a:stretch>
            <a:fillRect/>
          </a:stretch>
        </p:blipFill>
        <p:spPr>
          <a:xfrm rot="10800000">
            <a:off x="4147040" y="2042694"/>
            <a:ext cx="3703206" cy="3428999"/>
          </a:xfrm>
          <a:prstGeom prst="rect">
            <a:avLst/>
          </a:prstGeom>
        </p:spPr>
      </p:pic>
      <p:sp>
        <p:nvSpPr>
          <p:cNvPr id="5" name="Content Placeholder 2">
            <a:extLst>
              <a:ext uri="{FF2B5EF4-FFF2-40B4-BE49-F238E27FC236}">
                <a16:creationId xmlns:a16="http://schemas.microsoft.com/office/drawing/2014/main" id="{6F193FBF-556B-93F7-0134-9DF06591BF7D}"/>
              </a:ext>
            </a:extLst>
          </p:cNvPr>
          <p:cNvSpPr txBox="1">
            <a:spLocks/>
          </p:cNvSpPr>
          <p:nvPr/>
        </p:nvSpPr>
        <p:spPr>
          <a:xfrm>
            <a:off x="1105569" y="2177966"/>
            <a:ext cx="2225842" cy="6715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Use these screws to move the spoon in and out.</a:t>
            </a:r>
          </a:p>
        </p:txBody>
      </p:sp>
      <p:sp>
        <p:nvSpPr>
          <p:cNvPr id="6" name="Content Placeholder 2">
            <a:extLst>
              <a:ext uri="{FF2B5EF4-FFF2-40B4-BE49-F238E27FC236}">
                <a16:creationId xmlns:a16="http://schemas.microsoft.com/office/drawing/2014/main" id="{D634334F-E00E-9A47-5230-134D0C01169E}"/>
              </a:ext>
            </a:extLst>
          </p:cNvPr>
          <p:cNvSpPr txBox="1">
            <a:spLocks/>
          </p:cNvSpPr>
          <p:nvPr/>
        </p:nvSpPr>
        <p:spPr>
          <a:xfrm>
            <a:off x="1161871" y="4015036"/>
            <a:ext cx="2324768" cy="1259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Note that the slot for this screw is larger than the shaft of the screw.  This allows for some pivot action to move the spoon right or left.</a:t>
            </a:r>
          </a:p>
        </p:txBody>
      </p:sp>
      <p:cxnSp>
        <p:nvCxnSpPr>
          <p:cNvPr id="8" name="Straight Arrow Connector 7">
            <a:extLst>
              <a:ext uri="{FF2B5EF4-FFF2-40B4-BE49-F238E27FC236}">
                <a16:creationId xmlns:a16="http://schemas.microsoft.com/office/drawing/2014/main" id="{2AF30CDA-DD44-784B-0CCE-664EDA481BC5}"/>
              </a:ext>
            </a:extLst>
          </p:cNvPr>
          <p:cNvCxnSpPr/>
          <p:nvPr/>
        </p:nvCxnSpPr>
        <p:spPr>
          <a:xfrm>
            <a:off x="1331495" y="15614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D63C71-E909-4393-B20C-32603141B25B}"/>
              </a:ext>
            </a:extLst>
          </p:cNvPr>
          <p:cNvCxnSpPr>
            <a:cxnSpLocks/>
          </p:cNvCxnSpPr>
          <p:nvPr/>
        </p:nvCxnSpPr>
        <p:spPr>
          <a:xfrm flipH="1">
            <a:off x="6170863" y="2245184"/>
            <a:ext cx="2253761" cy="1284079"/>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A977B7-E94C-1BDD-E74B-EDC52C9C8D5D}"/>
              </a:ext>
            </a:extLst>
          </p:cNvPr>
          <p:cNvCxnSpPr>
            <a:cxnSpLocks/>
          </p:cNvCxnSpPr>
          <p:nvPr/>
        </p:nvCxnSpPr>
        <p:spPr>
          <a:xfrm flipH="1">
            <a:off x="6411495" y="2245184"/>
            <a:ext cx="1999170" cy="1818816"/>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EBEE10-2C3E-60F0-DE29-DB9900AF8B5D}"/>
              </a:ext>
            </a:extLst>
          </p:cNvPr>
          <p:cNvCxnSpPr>
            <a:cxnSpLocks/>
          </p:cNvCxnSpPr>
          <p:nvPr/>
        </p:nvCxnSpPr>
        <p:spPr>
          <a:xfrm>
            <a:off x="2866189" y="2513764"/>
            <a:ext cx="2400969" cy="710699"/>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48BEB0-5026-B597-C160-4CF0CEA684C4}"/>
              </a:ext>
            </a:extLst>
          </p:cNvPr>
          <p:cNvCxnSpPr>
            <a:cxnSpLocks/>
          </p:cNvCxnSpPr>
          <p:nvPr/>
        </p:nvCxnSpPr>
        <p:spPr>
          <a:xfrm>
            <a:off x="2866189" y="2513764"/>
            <a:ext cx="2224506" cy="1158874"/>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D5E26F-5CBA-DB2A-D100-0CE32DA43269}"/>
              </a:ext>
            </a:extLst>
          </p:cNvPr>
          <p:cNvCxnSpPr>
            <a:cxnSpLocks/>
          </p:cNvCxnSpPr>
          <p:nvPr/>
        </p:nvCxnSpPr>
        <p:spPr>
          <a:xfrm flipV="1">
            <a:off x="3152274" y="3757193"/>
            <a:ext cx="1895642" cy="387727"/>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26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6863-9DE8-775D-D219-06C81A3302F6}"/>
              </a:ext>
            </a:extLst>
          </p:cNvPr>
          <p:cNvSpPr>
            <a:spLocks noGrp="1"/>
          </p:cNvSpPr>
          <p:nvPr>
            <p:ph type="title"/>
          </p:nvPr>
        </p:nvSpPr>
        <p:spPr>
          <a:xfrm>
            <a:off x="838200" y="383338"/>
            <a:ext cx="10515600" cy="1325563"/>
          </a:xfrm>
        </p:spPr>
        <p:txBody>
          <a:bodyPr/>
          <a:lstStyle/>
          <a:p>
            <a:r>
              <a:rPr lang="en-US" dirty="0"/>
              <a:t>Overview</a:t>
            </a:r>
          </a:p>
        </p:txBody>
      </p:sp>
      <p:pic>
        <p:nvPicPr>
          <p:cNvPr id="6" name="Picture 5">
            <a:extLst>
              <a:ext uri="{FF2B5EF4-FFF2-40B4-BE49-F238E27FC236}">
                <a16:creationId xmlns:a16="http://schemas.microsoft.com/office/drawing/2014/main" id="{63AE7908-4AF6-410E-64D6-0135493D4FC9}"/>
              </a:ext>
            </a:extLst>
          </p:cNvPr>
          <p:cNvPicPr>
            <a:picLocks noChangeAspect="1"/>
          </p:cNvPicPr>
          <p:nvPr/>
        </p:nvPicPr>
        <p:blipFill>
          <a:blip r:embed="rId2"/>
          <a:stretch>
            <a:fillRect/>
          </a:stretch>
        </p:blipFill>
        <p:spPr>
          <a:xfrm>
            <a:off x="6598904" y="2042695"/>
            <a:ext cx="4787516" cy="3930316"/>
          </a:xfrm>
          <a:prstGeom prst="rect">
            <a:avLst/>
          </a:prstGeom>
        </p:spPr>
      </p:pic>
      <p:sp>
        <p:nvSpPr>
          <p:cNvPr id="8" name="Content Placeholder 7">
            <a:extLst>
              <a:ext uri="{FF2B5EF4-FFF2-40B4-BE49-F238E27FC236}">
                <a16:creationId xmlns:a16="http://schemas.microsoft.com/office/drawing/2014/main" id="{82BF0289-A0F7-3488-842D-D97AA90AEA51}"/>
              </a:ext>
            </a:extLst>
          </p:cNvPr>
          <p:cNvSpPr>
            <a:spLocks noGrp="1"/>
          </p:cNvSpPr>
          <p:nvPr>
            <p:ph idx="1"/>
          </p:nvPr>
        </p:nvSpPr>
        <p:spPr>
          <a:xfrm>
            <a:off x="838199" y="1825625"/>
            <a:ext cx="4033253" cy="3810501"/>
          </a:xfrm>
        </p:spPr>
        <p:txBody>
          <a:bodyPr>
            <a:normAutofit/>
          </a:bodyPr>
          <a:lstStyle/>
          <a:p>
            <a:pPr marL="0" indent="0">
              <a:buNone/>
            </a:pPr>
            <a:r>
              <a:rPr lang="en-US" dirty="0"/>
              <a:t>The biggest problem is to accurately adjust the “Spoon” so that the pinball will activate the solenoid from all sides.  The switch holder and Adjustment Features help overcome this challenge.</a:t>
            </a:r>
          </a:p>
        </p:txBody>
      </p:sp>
      <p:sp>
        <p:nvSpPr>
          <p:cNvPr id="9" name="TextBox 8">
            <a:extLst>
              <a:ext uri="{FF2B5EF4-FFF2-40B4-BE49-F238E27FC236}">
                <a16:creationId xmlns:a16="http://schemas.microsoft.com/office/drawing/2014/main" id="{2E3FDC73-F3E4-83BE-07CB-8E50D2A4225F}"/>
              </a:ext>
            </a:extLst>
          </p:cNvPr>
          <p:cNvSpPr txBox="1"/>
          <p:nvPr/>
        </p:nvSpPr>
        <p:spPr>
          <a:xfrm>
            <a:off x="5687190" y="1425135"/>
            <a:ext cx="2848921" cy="369332"/>
          </a:xfrm>
          <a:prstGeom prst="rect">
            <a:avLst/>
          </a:prstGeom>
          <a:noFill/>
        </p:spPr>
        <p:txBody>
          <a:bodyPr wrap="none" rtlCol="0">
            <a:spAutoFit/>
          </a:bodyPr>
          <a:lstStyle/>
          <a:p>
            <a:r>
              <a:rPr lang="en-US" dirty="0"/>
              <a:t>Underside of playing surface</a:t>
            </a:r>
          </a:p>
        </p:txBody>
      </p:sp>
      <p:sp>
        <p:nvSpPr>
          <p:cNvPr id="10" name="TextBox 9">
            <a:extLst>
              <a:ext uri="{FF2B5EF4-FFF2-40B4-BE49-F238E27FC236}">
                <a16:creationId xmlns:a16="http://schemas.microsoft.com/office/drawing/2014/main" id="{E92C769A-54C1-EDC4-2FE9-80DB75A08D3F}"/>
              </a:ext>
            </a:extLst>
          </p:cNvPr>
          <p:cNvSpPr txBox="1"/>
          <p:nvPr/>
        </p:nvSpPr>
        <p:spPr>
          <a:xfrm>
            <a:off x="4974912" y="4055979"/>
            <a:ext cx="2136739" cy="646331"/>
          </a:xfrm>
          <a:prstGeom prst="rect">
            <a:avLst/>
          </a:prstGeom>
          <a:noFill/>
        </p:spPr>
        <p:txBody>
          <a:bodyPr wrap="none" rtlCol="0">
            <a:spAutoFit/>
          </a:bodyPr>
          <a:lstStyle/>
          <a:p>
            <a:r>
              <a:rPr lang="en-US" dirty="0"/>
              <a:t>Switch Holder and</a:t>
            </a:r>
          </a:p>
          <a:p>
            <a:r>
              <a:rPr lang="en-US" dirty="0"/>
              <a:t>Adjustment Features</a:t>
            </a:r>
          </a:p>
        </p:txBody>
      </p:sp>
      <p:sp>
        <p:nvSpPr>
          <p:cNvPr id="12" name="TextBox 11">
            <a:extLst>
              <a:ext uri="{FF2B5EF4-FFF2-40B4-BE49-F238E27FC236}">
                <a16:creationId xmlns:a16="http://schemas.microsoft.com/office/drawing/2014/main" id="{1CF819E9-3725-7259-EEEB-15E40F707DB8}"/>
              </a:ext>
            </a:extLst>
          </p:cNvPr>
          <p:cNvSpPr txBox="1"/>
          <p:nvPr/>
        </p:nvSpPr>
        <p:spPr>
          <a:xfrm>
            <a:off x="10608643" y="2560080"/>
            <a:ext cx="777777" cy="369332"/>
          </a:xfrm>
          <a:prstGeom prst="rect">
            <a:avLst/>
          </a:prstGeom>
          <a:noFill/>
        </p:spPr>
        <p:txBody>
          <a:bodyPr wrap="none" rtlCol="0">
            <a:spAutoFit/>
          </a:bodyPr>
          <a:lstStyle/>
          <a:p>
            <a:r>
              <a:rPr lang="en-US" dirty="0"/>
              <a:t>Spoon</a:t>
            </a:r>
          </a:p>
        </p:txBody>
      </p:sp>
      <p:cxnSp>
        <p:nvCxnSpPr>
          <p:cNvPr id="14" name="Straight Arrow Connector 13">
            <a:extLst>
              <a:ext uri="{FF2B5EF4-FFF2-40B4-BE49-F238E27FC236}">
                <a16:creationId xmlns:a16="http://schemas.microsoft.com/office/drawing/2014/main" id="{2D9A58E8-3F66-0B91-DCFB-F42163789399}"/>
              </a:ext>
            </a:extLst>
          </p:cNvPr>
          <p:cNvCxnSpPr>
            <a:cxnSpLocks/>
          </p:cNvCxnSpPr>
          <p:nvPr/>
        </p:nvCxnSpPr>
        <p:spPr>
          <a:xfrm flipH="1">
            <a:off x="9432758" y="2813272"/>
            <a:ext cx="1208505" cy="475360"/>
          </a:xfrm>
          <a:prstGeom prst="straightConnector1">
            <a:avLst/>
          </a:prstGeom>
          <a:ln w="317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BC0CA75D-5CCE-E880-EAF6-806D7024670B}"/>
              </a:ext>
            </a:extLst>
          </p:cNvPr>
          <p:cNvSpPr/>
          <p:nvPr/>
        </p:nvSpPr>
        <p:spPr>
          <a:xfrm rot="19907358">
            <a:off x="6897983" y="3503749"/>
            <a:ext cx="379663" cy="13607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420FC52-D3FE-7C21-E980-84056AA5D2D2}"/>
              </a:ext>
            </a:extLst>
          </p:cNvPr>
          <p:cNvSpPr txBox="1"/>
          <p:nvPr/>
        </p:nvSpPr>
        <p:spPr>
          <a:xfrm>
            <a:off x="10732168" y="3260116"/>
            <a:ext cx="1075936" cy="646331"/>
          </a:xfrm>
          <a:prstGeom prst="rect">
            <a:avLst/>
          </a:prstGeom>
          <a:noFill/>
        </p:spPr>
        <p:txBody>
          <a:bodyPr wrap="none" rtlCol="0">
            <a:spAutoFit/>
          </a:bodyPr>
          <a:lstStyle/>
          <a:p>
            <a:r>
              <a:rPr lang="en-US" dirty="0"/>
              <a:t>Solenoid</a:t>
            </a:r>
          </a:p>
          <a:p>
            <a:r>
              <a:rPr lang="en-US" dirty="0"/>
              <a:t>Assembly</a:t>
            </a:r>
          </a:p>
        </p:txBody>
      </p:sp>
      <p:cxnSp>
        <p:nvCxnSpPr>
          <p:cNvPr id="22" name="Straight Arrow Connector 21">
            <a:extLst>
              <a:ext uri="{FF2B5EF4-FFF2-40B4-BE49-F238E27FC236}">
                <a16:creationId xmlns:a16="http://schemas.microsoft.com/office/drawing/2014/main" id="{2E7E45EF-2B64-22AD-FCDC-A059EA703BF6}"/>
              </a:ext>
            </a:extLst>
          </p:cNvPr>
          <p:cNvCxnSpPr>
            <a:cxnSpLocks/>
          </p:cNvCxnSpPr>
          <p:nvPr/>
        </p:nvCxnSpPr>
        <p:spPr>
          <a:xfrm flipH="1">
            <a:off x="10393908" y="3730875"/>
            <a:ext cx="338260" cy="231819"/>
          </a:xfrm>
          <a:prstGeom prst="straightConnector1">
            <a:avLst/>
          </a:prstGeom>
          <a:ln w="317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9FA4A6-71BE-FE96-6899-6D91862E4E1D}"/>
              </a:ext>
            </a:extLst>
          </p:cNvPr>
          <p:cNvCxnSpPr>
            <a:cxnSpLocks/>
          </p:cNvCxnSpPr>
          <p:nvPr/>
        </p:nvCxnSpPr>
        <p:spPr>
          <a:xfrm>
            <a:off x="7855284" y="1794467"/>
            <a:ext cx="374316" cy="510249"/>
          </a:xfrm>
          <a:prstGeom prst="straightConnector1">
            <a:avLst/>
          </a:prstGeom>
          <a:ln w="317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06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A301C-C358-318F-4D02-0C15D131F9EA}"/>
              </a:ext>
            </a:extLst>
          </p:cNvPr>
          <p:cNvSpPr>
            <a:spLocks noGrp="1"/>
          </p:cNvSpPr>
          <p:nvPr>
            <p:ph type="title"/>
          </p:nvPr>
        </p:nvSpPr>
        <p:spPr/>
        <p:txBody>
          <a:bodyPr/>
          <a:lstStyle/>
          <a:p>
            <a:r>
              <a:rPr lang="en-US" dirty="0"/>
              <a:t>Parts </a:t>
            </a:r>
          </a:p>
        </p:txBody>
      </p:sp>
      <p:pic>
        <p:nvPicPr>
          <p:cNvPr id="5" name="Picture 4">
            <a:extLst>
              <a:ext uri="{FF2B5EF4-FFF2-40B4-BE49-F238E27FC236}">
                <a16:creationId xmlns:a16="http://schemas.microsoft.com/office/drawing/2014/main" id="{D6C9F8EA-01C0-8082-F7F5-B88CBA1A396E}"/>
              </a:ext>
            </a:extLst>
          </p:cNvPr>
          <p:cNvPicPr>
            <a:picLocks noChangeAspect="1"/>
          </p:cNvPicPr>
          <p:nvPr/>
        </p:nvPicPr>
        <p:blipFill>
          <a:blip r:embed="rId2"/>
          <a:stretch>
            <a:fillRect/>
          </a:stretch>
        </p:blipFill>
        <p:spPr>
          <a:xfrm>
            <a:off x="3458939" y="2116432"/>
            <a:ext cx="6101804" cy="3816901"/>
          </a:xfrm>
          <a:prstGeom prst="rect">
            <a:avLst/>
          </a:prstGeom>
        </p:spPr>
      </p:pic>
      <p:sp>
        <p:nvSpPr>
          <p:cNvPr id="6" name="TextBox 5">
            <a:extLst>
              <a:ext uri="{FF2B5EF4-FFF2-40B4-BE49-F238E27FC236}">
                <a16:creationId xmlns:a16="http://schemas.microsoft.com/office/drawing/2014/main" id="{65E72197-1E07-8643-4EE6-546955D3FC12}"/>
              </a:ext>
            </a:extLst>
          </p:cNvPr>
          <p:cNvSpPr txBox="1"/>
          <p:nvPr/>
        </p:nvSpPr>
        <p:spPr>
          <a:xfrm>
            <a:off x="9983745" y="2866190"/>
            <a:ext cx="832279" cy="923330"/>
          </a:xfrm>
          <a:prstGeom prst="rect">
            <a:avLst/>
          </a:prstGeom>
          <a:noFill/>
        </p:spPr>
        <p:txBody>
          <a:bodyPr wrap="none" rtlCol="0">
            <a:spAutoFit/>
          </a:bodyPr>
          <a:lstStyle/>
          <a:p>
            <a:r>
              <a:rPr lang="en-US" sz="1200" dirty="0"/>
              <a:t>Cup</a:t>
            </a:r>
          </a:p>
          <a:p>
            <a:r>
              <a:rPr lang="en-US" sz="1200" dirty="0"/>
              <a:t>Cup Guide</a:t>
            </a:r>
          </a:p>
          <a:p>
            <a:r>
              <a:rPr lang="en-US" sz="1200" dirty="0"/>
              <a:t>Umbrella</a:t>
            </a:r>
          </a:p>
          <a:p>
            <a:endParaRPr lang="en-US" dirty="0"/>
          </a:p>
        </p:txBody>
      </p:sp>
      <p:sp>
        <p:nvSpPr>
          <p:cNvPr id="8" name="TextBox 7">
            <a:extLst>
              <a:ext uri="{FF2B5EF4-FFF2-40B4-BE49-F238E27FC236}">
                <a16:creationId xmlns:a16="http://schemas.microsoft.com/office/drawing/2014/main" id="{E44F187B-CE0C-3B8F-BBCE-4FE071A6C74D}"/>
              </a:ext>
            </a:extLst>
          </p:cNvPr>
          <p:cNvSpPr txBox="1"/>
          <p:nvPr/>
        </p:nvSpPr>
        <p:spPr>
          <a:xfrm>
            <a:off x="1277791" y="2437962"/>
            <a:ext cx="2005103" cy="2215991"/>
          </a:xfrm>
          <a:prstGeom prst="rect">
            <a:avLst/>
          </a:prstGeom>
          <a:noFill/>
        </p:spPr>
        <p:txBody>
          <a:bodyPr wrap="square" rtlCol="0">
            <a:spAutoFit/>
          </a:bodyPr>
          <a:lstStyle/>
          <a:p>
            <a:r>
              <a:rPr lang="en-US" sz="1200" dirty="0"/>
              <a:t>General Mounting Hardware:</a:t>
            </a:r>
          </a:p>
          <a:p>
            <a:r>
              <a:rPr lang="en-US" sz="1200" dirty="0"/>
              <a:t>#4 Screws, 1.5” Long, x4</a:t>
            </a:r>
          </a:p>
          <a:p>
            <a:r>
              <a:rPr lang="en-US" sz="1200" dirty="0"/>
              <a:t>#4 Screws, 0.5” Long, x2</a:t>
            </a:r>
          </a:p>
          <a:p>
            <a:r>
              <a:rPr lang="en-US" sz="1200" dirty="0"/>
              <a:t>#4 Lock Washers, x2</a:t>
            </a:r>
          </a:p>
          <a:p>
            <a:r>
              <a:rPr lang="en-US" sz="1200" dirty="0"/>
              <a:t>#4 Washers, x2</a:t>
            </a:r>
          </a:p>
          <a:p>
            <a:r>
              <a:rPr lang="en-US" sz="1200" dirty="0"/>
              <a:t>#6 Wood Screws:</a:t>
            </a:r>
          </a:p>
          <a:p>
            <a:r>
              <a:rPr lang="en-US" sz="1200" dirty="0"/>
              <a:t>1/2“ Long, 5/8” Long</a:t>
            </a:r>
          </a:p>
          <a:p>
            <a:pPr lvl="1"/>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84489451-3F14-96C6-1BB2-F0D5229D04A1}"/>
              </a:ext>
            </a:extLst>
          </p:cNvPr>
          <p:cNvCxnSpPr>
            <a:cxnSpLocks/>
          </p:cNvCxnSpPr>
          <p:nvPr/>
        </p:nvCxnSpPr>
        <p:spPr>
          <a:xfrm flipH="1">
            <a:off x="6596063" y="1295144"/>
            <a:ext cx="1030422" cy="12766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27745-4082-7EA9-0B67-2CAF91D39FC5}"/>
              </a:ext>
            </a:extLst>
          </p:cNvPr>
          <p:cNvCxnSpPr>
            <a:cxnSpLocks/>
          </p:cNvCxnSpPr>
          <p:nvPr/>
        </p:nvCxnSpPr>
        <p:spPr>
          <a:xfrm flipH="1">
            <a:off x="7111274" y="1570697"/>
            <a:ext cx="756998" cy="14826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3F1034-A627-66FE-582C-84A7E4C36F3A}"/>
              </a:ext>
            </a:extLst>
          </p:cNvPr>
          <p:cNvCxnSpPr>
            <a:cxnSpLocks/>
          </p:cNvCxnSpPr>
          <p:nvPr/>
        </p:nvCxnSpPr>
        <p:spPr>
          <a:xfrm flipH="1">
            <a:off x="6559861" y="2025394"/>
            <a:ext cx="1874169" cy="21722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AC974F6-4920-B05E-29D7-B397BC7C3462}"/>
              </a:ext>
            </a:extLst>
          </p:cNvPr>
          <p:cNvSpPr txBox="1"/>
          <p:nvPr/>
        </p:nvSpPr>
        <p:spPr>
          <a:xfrm>
            <a:off x="9796083" y="4226358"/>
            <a:ext cx="876971" cy="738664"/>
          </a:xfrm>
          <a:prstGeom prst="rect">
            <a:avLst/>
          </a:prstGeom>
          <a:noFill/>
        </p:spPr>
        <p:txBody>
          <a:bodyPr wrap="none" rtlCol="0">
            <a:spAutoFit/>
          </a:bodyPr>
          <a:lstStyle/>
          <a:p>
            <a:r>
              <a:rPr lang="en-US" sz="1200" dirty="0"/>
              <a:t>Top Screws</a:t>
            </a:r>
          </a:p>
          <a:p>
            <a:r>
              <a:rPr lang="en-US" sz="1200" dirty="0"/>
              <a:t>Top</a:t>
            </a:r>
          </a:p>
          <a:p>
            <a:endParaRPr lang="en-US" dirty="0"/>
          </a:p>
        </p:txBody>
      </p:sp>
      <p:sp>
        <p:nvSpPr>
          <p:cNvPr id="27" name="TextBox 26">
            <a:extLst>
              <a:ext uri="{FF2B5EF4-FFF2-40B4-BE49-F238E27FC236}">
                <a16:creationId xmlns:a16="http://schemas.microsoft.com/office/drawing/2014/main" id="{B266A41A-3C44-CE3D-B4F3-ADC135336114}"/>
              </a:ext>
            </a:extLst>
          </p:cNvPr>
          <p:cNvSpPr txBox="1"/>
          <p:nvPr/>
        </p:nvSpPr>
        <p:spPr>
          <a:xfrm>
            <a:off x="4810455" y="731160"/>
            <a:ext cx="2224351" cy="1754326"/>
          </a:xfrm>
          <a:prstGeom prst="rect">
            <a:avLst/>
          </a:prstGeom>
          <a:noFill/>
        </p:spPr>
        <p:txBody>
          <a:bodyPr wrap="square" rtlCol="0">
            <a:spAutoFit/>
          </a:bodyPr>
          <a:lstStyle/>
          <a:p>
            <a:r>
              <a:rPr lang="en-US" sz="1200" u="sng" dirty="0"/>
              <a:t>Hardware for Striker</a:t>
            </a:r>
          </a:p>
          <a:p>
            <a:pPr marL="285750" indent="-285750">
              <a:buFont typeface="Arial" panose="020B0604020202020204" pitchFamily="34" charset="0"/>
              <a:buChar char="•"/>
            </a:pPr>
            <a:r>
              <a:rPr lang="en-US" sz="1200" dirty="0"/>
              <a:t>Strike Ring and Shaft</a:t>
            </a:r>
          </a:p>
          <a:p>
            <a:pPr marL="285750" indent="-285750">
              <a:buFont typeface="Arial" panose="020B0604020202020204" pitchFamily="34" charset="0"/>
              <a:buChar char="•"/>
            </a:pPr>
            <a:r>
              <a:rPr lang="en-US" sz="1200" dirty="0"/>
              <a:t>Connector Plate</a:t>
            </a:r>
          </a:p>
          <a:p>
            <a:pPr marL="285750" indent="-285750">
              <a:buFont typeface="Arial" panose="020B0604020202020204" pitchFamily="34" charset="0"/>
              <a:buChar char="•"/>
            </a:pPr>
            <a:r>
              <a:rPr lang="en-US" sz="1200" dirty="0"/>
              <a:t>Insulator Plate</a:t>
            </a:r>
          </a:p>
          <a:p>
            <a:pPr marL="285750" indent="-285750">
              <a:buFont typeface="Arial" panose="020B0604020202020204" pitchFamily="34" charset="0"/>
              <a:buChar char="•"/>
            </a:pPr>
            <a:r>
              <a:rPr lang="en-US" sz="1200" dirty="0"/>
              <a:t>#6 Lock Nuts, 2x</a:t>
            </a:r>
          </a:p>
          <a:p>
            <a:pPr marL="285750" indent="-285750">
              <a:buFont typeface="Arial" panose="020B0604020202020204" pitchFamily="34" charset="0"/>
              <a:buChar char="•"/>
            </a:pPr>
            <a:r>
              <a:rPr lang="en-US" sz="1200" dirty="0"/>
              <a:t>#6 Washers, x2</a:t>
            </a:r>
          </a:p>
          <a:p>
            <a:pPr lvl="1"/>
            <a:endParaRPr lang="en-US" dirty="0"/>
          </a:p>
          <a:p>
            <a:endParaRPr lang="en-US" dirty="0"/>
          </a:p>
        </p:txBody>
      </p:sp>
      <p:sp>
        <p:nvSpPr>
          <p:cNvPr id="28" name="TextBox 27">
            <a:extLst>
              <a:ext uri="{FF2B5EF4-FFF2-40B4-BE49-F238E27FC236}">
                <a16:creationId xmlns:a16="http://schemas.microsoft.com/office/drawing/2014/main" id="{76A2EE35-72B0-6DC0-CD81-2AA6A482D12C}"/>
              </a:ext>
            </a:extLst>
          </p:cNvPr>
          <p:cNvSpPr txBox="1"/>
          <p:nvPr/>
        </p:nvSpPr>
        <p:spPr>
          <a:xfrm>
            <a:off x="7532255" y="1080169"/>
            <a:ext cx="1334083" cy="276999"/>
          </a:xfrm>
          <a:prstGeom prst="rect">
            <a:avLst/>
          </a:prstGeom>
          <a:noFill/>
        </p:spPr>
        <p:txBody>
          <a:bodyPr wrap="none" rtlCol="0">
            <a:spAutoFit/>
          </a:bodyPr>
          <a:lstStyle/>
          <a:p>
            <a:r>
              <a:rPr lang="en-US" sz="1200" dirty="0"/>
              <a:t>Spoon Switch </a:t>
            </a:r>
            <a:r>
              <a:rPr lang="en-US" sz="1200" dirty="0" err="1"/>
              <a:t>Asm</a:t>
            </a:r>
            <a:endParaRPr lang="en-US" sz="1200" dirty="0"/>
          </a:p>
        </p:txBody>
      </p:sp>
      <p:sp>
        <p:nvSpPr>
          <p:cNvPr id="29" name="TextBox 28">
            <a:extLst>
              <a:ext uri="{FF2B5EF4-FFF2-40B4-BE49-F238E27FC236}">
                <a16:creationId xmlns:a16="http://schemas.microsoft.com/office/drawing/2014/main" id="{EB83333F-0C18-84A2-B691-9CD63A25CA7C}"/>
              </a:ext>
            </a:extLst>
          </p:cNvPr>
          <p:cNvSpPr txBox="1"/>
          <p:nvPr/>
        </p:nvSpPr>
        <p:spPr>
          <a:xfrm>
            <a:off x="7783285" y="1317520"/>
            <a:ext cx="1083053" cy="276999"/>
          </a:xfrm>
          <a:prstGeom prst="rect">
            <a:avLst/>
          </a:prstGeom>
          <a:noFill/>
        </p:spPr>
        <p:txBody>
          <a:bodyPr wrap="none" rtlCol="0">
            <a:spAutoFit/>
          </a:bodyPr>
          <a:lstStyle/>
          <a:p>
            <a:r>
              <a:rPr lang="en-US" sz="1200" dirty="0"/>
              <a:t>Solenoid Shaft</a:t>
            </a:r>
          </a:p>
        </p:txBody>
      </p:sp>
      <p:sp>
        <p:nvSpPr>
          <p:cNvPr id="31" name="Right Brace 30">
            <a:extLst>
              <a:ext uri="{FF2B5EF4-FFF2-40B4-BE49-F238E27FC236}">
                <a16:creationId xmlns:a16="http://schemas.microsoft.com/office/drawing/2014/main" id="{F7FE93EF-5C4B-C1BD-96EF-A827AFF98103}"/>
              </a:ext>
            </a:extLst>
          </p:cNvPr>
          <p:cNvSpPr/>
          <p:nvPr/>
        </p:nvSpPr>
        <p:spPr>
          <a:xfrm rot="16200000">
            <a:off x="5510502" y="1242704"/>
            <a:ext cx="170872" cy="1457165"/>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73B3920B-1C46-3281-CFD6-16D748B2BD04}"/>
              </a:ext>
            </a:extLst>
          </p:cNvPr>
          <p:cNvSpPr txBox="1"/>
          <p:nvPr/>
        </p:nvSpPr>
        <p:spPr>
          <a:xfrm>
            <a:off x="7988820" y="1534866"/>
            <a:ext cx="1035861" cy="276999"/>
          </a:xfrm>
          <a:prstGeom prst="rect">
            <a:avLst/>
          </a:prstGeom>
          <a:noFill/>
        </p:spPr>
        <p:txBody>
          <a:bodyPr wrap="none" rtlCol="0">
            <a:spAutoFit/>
          </a:bodyPr>
          <a:lstStyle/>
          <a:p>
            <a:r>
              <a:rPr lang="en-US" sz="1200" dirty="0"/>
              <a:t>Solenoid </a:t>
            </a:r>
            <a:r>
              <a:rPr lang="en-US" sz="1200" dirty="0" err="1"/>
              <a:t>Asm</a:t>
            </a:r>
            <a:endParaRPr lang="en-US" sz="1200" dirty="0"/>
          </a:p>
        </p:txBody>
      </p:sp>
      <p:cxnSp>
        <p:nvCxnSpPr>
          <p:cNvPr id="37" name="Straight Arrow Connector 36">
            <a:extLst>
              <a:ext uri="{FF2B5EF4-FFF2-40B4-BE49-F238E27FC236}">
                <a16:creationId xmlns:a16="http://schemas.microsoft.com/office/drawing/2014/main" id="{C70F3E5C-E452-8EB4-17B3-E83FC8536E2D}"/>
              </a:ext>
            </a:extLst>
          </p:cNvPr>
          <p:cNvCxnSpPr>
            <a:cxnSpLocks/>
          </p:cNvCxnSpPr>
          <p:nvPr/>
        </p:nvCxnSpPr>
        <p:spPr>
          <a:xfrm flipH="1">
            <a:off x="7839228" y="1782912"/>
            <a:ext cx="270831" cy="6001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395E85-D4AA-88EA-7254-9F28D8533BB8}"/>
              </a:ext>
            </a:extLst>
          </p:cNvPr>
          <p:cNvSpPr txBox="1"/>
          <p:nvPr/>
        </p:nvSpPr>
        <p:spPr>
          <a:xfrm>
            <a:off x="8283095" y="1764421"/>
            <a:ext cx="1152880" cy="276999"/>
          </a:xfrm>
          <a:prstGeom prst="rect">
            <a:avLst/>
          </a:prstGeom>
          <a:noFill/>
        </p:spPr>
        <p:txBody>
          <a:bodyPr wrap="none" rtlCol="0">
            <a:spAutoFit/>
          </a:bodyPr>
          <a:lstStyle/>
          <a:p>
            <a:r>
              <a:rPr lang="en-US" sz="1200" dirty="0"/>
              <a:t>Solenoid Spring</a:t>
            </a:r>
          </a:p>
        </p:txBody>
      </p:sp>
      <p:cxnSp>
        <p:nvCxnSpPr>
          <p:cNvPr id="44" name="Straight Arrow Connector 43">
            <a:extLst>
              <a:ext uri="{FF2B5EF4-FFF2-40B4-BE49-F238E27FC236}">
                <a16:creationId xmlns:a16="http://schemas.microsoft.com/office/drawing/2014/main" id="{E58FD9BD-1208-2425-180A-BF15EC608D38}"/>
              </a:ext>
            </a:extLst>
          </p:cNvPr>
          <p:cNvCxnSpPr>
            <a:cxnSpLocks/>
          </p:cNvCxnSpPr>
          <p:nvPr/>
        </p:nvCxnSpPr>
        <p:spPr>
          <a:xfrm flipH="1">
            <a:off x="8930105" y="3049470"/>
            <a:ext cx="1053640" cy="2463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2B44D90-10B9-0A38-7ED5-F7A34D823A21}"/>
              </a:ext>
            </a:extLst>
          </p:cNvPr>
          <p:cNvCxnSpPr>
            <a:cxnSpLocks/>
          </p:cNvCxnSpPr>
          <p:nvPr/>
        </p:nvCxnSpPr>
        <p:spPr>
          <a:xfrm flipH="1">
            <a:off x="8050463" y="3236992"/>
            <a:ext cx="1933282" cy="607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324F295-4B6B-88BC-A6E3-DF3D914F4787}"/>
              </a:ext>
            </a:extLst>
          </p:cNvPr>
          <p:cNvCxnSpPr>
            <a:cxnSpLocks/>
          </p:cNvCxnSpPr>
          <p:nvPr/>
        </p:nvCxnSpPr>
        <p:spPr>
          <a:xfrm flipH="1">
            <a:off x="9095075" y="3429000"/>
            <a:ext cx="888670" cy="4754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03AFEDE-92E9-B2D7-DE5A-17227FD16E11}"/>
              </a:ext>
            </a:extLst>
          </p:cNvPr>
          <p:cNvCxnSpPr>
            <a:cxnSpLocks/>
          </p:cNvCxnSpPr>
          <p:nvPr/>
        </p:nvCxnSpPr>
        <p:spPr>
          <a:xfrm flipH="1">
            <a:off x="8324811" y="4380964"/>
            <a:ext cx="1471272" cy="3289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31C681E-72B8-FF4C-6E4B-7FFE92129AF2}"/>
              </a:ext>
            </a:extLst>
          </p:cNvPr>
          <p:cNvCxnSpPr>
            <a:cxnSpLocks/>
            <a:stCxn id="25" idx="1"/>
          </p:cNvCxnSpPr>
          <p:nvPr/>
        </p:nvCxnSpPr>
        <p:spPr>
          <a:xfrm flipH="1">
            <a:off x="9456925" y="4595690"/>
            <a:ext cx="339158" cy="189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36DE178-7A93-2D68-66AD-D9004D732BC0}"/>
              </a:ext>
            </a:extLst>
          </p:cNvPr>
          <p:cNvSpPr txBox="1"/>
          <p:nvPr/>
        </p:nvSpPr>
        <p:spPr>
          <a:xfrm>
            <a:off x="8546429" y="5933333"/>
            <a:ext cx="1186094" cy="553998"/>
          </a:xfrm>
          <a:prstGeom prst="rect">
            <a:avLst/>
          </a:prstGeom>
          <a:noFill/>
        </p:spPr>
        <p:txBody>
          <a:bodyPr wrap="none" rtlCol="0">
            <a:spAutoFit/>
          </a:bodyPr>
          <a:lstStyle/>
          <a:p>
            <a:r>
              <a:rPr lang="en-US" sz="1200" dirty="0"/>
              <a:t>Umbrella Spring</a:t>
            </a:r>
          </a:p>
          <a:p>
            <a:endParaRPr lang="en-US" dirty="0"/>
          </a:p>
        </p:txBody>
      </p:sp>
      <p:cxnSp>
        <p:nvCxnSpPr>
          <p:cNvPr id="58" name="Straight Arrow Connector 57">
            <a:extLst>
              <a:ext uri="{FF2B5EF4-FFF2-40B4-BE49-F238E27FC236}">
                <a16:creationId xmlns:a16="http://schemas.microsoft.com/office/drawing/2014/main" id="{937B56AA-1C86-5DD9-F5C3-ED028DF8876D}"/>
              </a:ext>
            </a:extLst>
          </p:cNvPr>
          <p:cNvCxnSpPr>
            <a:cxnSpLocks/>
          </p:cNvCxnSpPr>
          <p:nvPr/>
        </p:nvCxnSpPr>
        <p:spPr>
          <a:xfrm flipH="1" flipV="1">
            <a:off x="7034806" y="4494893"/>
            <a:ext cx="1545148" cy="1529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839637-37C9-B3FB-6618-2F52A05B5293}"/>
              </a:ext>
            </a:extLst>
          </p:cNvPr>
          <p:cNvSpPr txBox="1"/>
          <p:nvPr/>
        </p:nvSpPr>
        <p:spPr>
          <a:xfrm>
            <a:off x="4296972" y="6029239"/>
            <a:ext cx="2299091" cy="738664"/>
          </a:xfrm>
          <a:prstGeom prst="rect">
            <a:avLst/>
          </a:prstGeom>
          <a:noFill/>
        </p:spPr>
        <p:txBody>
          <a:bodyPr wrap="none" rtlCol="0">
            <a:spAutoFit/>
          </a:bodyPr>
          <a:lstStyle/>
          <a:p>
            <a:r>
              <a:rPr lang="en-US" sz="1200" dirty="0"/>
              <a:t>26 Gauge, 8” Long, Stranded Wire</a:t>
            </a:r>
          </a:p>
          <a:p>
            <a:r>
              <a:rPr lang="en-US" sz="1200" dirty="0"/>
              <a:t>(Black, Orange, White, Yellow)</a:t>
            </a:r>
          </a:p>
          <a:p>
            <a:endParaRPr lang="en-US" dirty="0"/>
          </a:p>
        </p:txBody>
      </p:sp>
      <p:cxnSp>
        <p:nvCxnSpPr>
          <p:cNvPr id="62" name="Straight Arrow Connector 61">
            <a:extLst>
              <a:ext uri="{FF2B5EF4-FFF2-40B4-BE49-F238E27FC236}">
                <a16:creationId xmlns:a16="http://schemas.microsoft.com/office/drawing/2014/main" id="{B3109F77-E137-5A92-5C7F-F7F2B129C587}"/>
              </a:ext>
            </a:extLst>
          </p:cNvPr>
          <p:cNvCxnSpPr>
            <a:cxnSpLocks/>
          </p:cNvCxnSpPr>
          <p:nvPr/>
        </p:nvCxnSpPr>
        <p:spPr>
          <a:xfrm flipV="1">
            <a:off x="6559861" y="4898189"/>
            <a:ext cx="474945" cy="13121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ight Brace 64">
            <a:extLst>
              <a:ext uri="{FF2B5EF4-FFF2-40B4-BE49-F238E27FC236}">
                <a16:creationId xmlns:a16="http://schemas.microsoft.com/office/drawing/2014/main" id="{B4E67330-638F-F8B0-2197-0D3C176C6197}"/>
              </a:ext>
            </a:extLst>
          </p:cNvPr>
          <p:cNvSpPr/>
          <p:nvPr/>
        </p:nvSpPr>
        <p:spPr>
          <a:xfrm rot="10800000">
            <a:off x="3237222" y="2508409"/>
            <a:ext cx="170872" cy="1457165"/>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8F4E2CCB-1C0C-1032-E427-8C22EE04B7AD}"/>
              </a:ext>
            </a:extLst>
          </p:cNvPr>
          <p:cNvSpPr/>
          <p:nvPr/>
        </p:nvSpPr>
        <p:spPr>
          <a:xfrm rot="10800000">
            <a:off x="3123033" y="4317573"/>
            <a:ext cx="170872" cy="1457165"/>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F72B716-6AE7-4D01-64C0-0444AC95B4CF}"/>
              </a:ext>
            </a:extLst>
          </p:cNvPr>
          <p:cNvSpPr txBox="1"/>
          <p:nvPr/>
        </p:nvSpPr>
        <p:spPr>
          <a:xfrm>
            <a:off x="2001746" y="4639376"/>
            <a:ext cx="2005103" cy="1384995"/>
          </a:xfrm>
          <a:prstGeom prst="rect">
            <a:avLst/>
          </a:prstGeom>
          <a:noFill/>
        </p:spPr>
        <p:txBody>
          <a:bodyPr wrap="square" rtlCol="0">
            <a:spAutoFit/>
          </a:bodyPr>
          <a:lstStyle/>
          <a:p>
            <a:r>
              <a:rPr lang="en-US" sz="1200" dirty="0"/>
              <a:t>3D Printed Parts:</a:t>
            </a:r>
          </a:p>
          <a:p>
            <a:r>
              <a:rPr lang="en-US" sz="1200" dirty="0"/>
              <a:t>F22-PM-3020</a:t>
            </a:r>
          </a:p>
          <a:p>
            <a:r>
              <a:rPr lang="en-US" sz="1200" dirty="0"/>
              <a:t>F22-PM-3021</a:t>
            </a:r>
          </a:p>
          <a:p>
            <a:r>
              <a:rPr lang="en-US" sz="1200" dirty="0"/>
              <a:t>F22-PM-3022</a:t>
            </a:r>
          </a:p>
          <a:p>
            <a:endParaRPr lang="en-US" dirty="0"/>
          </a:p>
          <a:p>
            <a:endParaRPr lang="en-US" dirty="0"/>
          </a:p>
        </p:txBody>
      </p:sp>
    </p:spTree>
    <p:extLst>
      <p:ext uri="{BB962C8B-B14F-4D97-AF65-F5344CB8AC3E}">
        <p14:creationId xmlns:p14="http://schemas.microsoft.com/office/powerpoint/2010/main" val="327929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9C9E-926B-0564-EFD9-196EE493AC63}"/>
              </a:ext>
            </a:extLst>
          </p:cNvPr>
          <p:cNvSpPr>
            <a:spLocks noGrp="1"/>
          </p:cNvSpPr>
          <p:nvPr>
            <p:ph type="title"/>
          </p:nvPr>
        </p:nvSpPr>
        <p:spPr/>
        <p:txBody>
          <a:bodyPr/>
          <a:lstStyle/>
          <a:p>
            <a:r>
              <a:rPr lang="en-US" dirty="0"/>
              <a:t>Step 1: Cut the 1.75” Hole</a:t>
            </a:r>
          </a:p>
        </p:txBody>
      </p:sp>
      <p:pic>
        <p:nvPicPr>
          <p:cNvPr id="5" name="Picture 4">
            <a:extLst>
              <a:ext uri="{FF2B5EF4-FFF2-40B4-BE49-F238E27FC236}">
                <a16:creationId xmlns:a16="http://schemas.microsoft.com/office/drawing/2014/main" id="{57EC99A8-ADC7-BF62-EFB3-E4156B7474A7}"/>
              </a:ext>
            </a:extLst>
          </p:cNvPr>
          <p:cNvPicPr>
            <a:picLocks noChangeAspect="1"/>
          </p:cNvPicPr>
          <p:nvPr/>
        </p:nvPicPr>
        <p:blipFill>
          <a:blip r:embed="rId2"/>
          <a:stretch>
            <a:fillRect/>
          </a:stretch>
        </p:blipFill>
        <p:spPr>
          <a:xfrm rot="16200000">
            <a:off x="8220712" y="2935234"/>
            <a:ext cx="3992068" cy="2030009"/>
          </a:xfrm>
          <a:prstGeom prst="rect">
            <a:avLst/>
          </a:prstGeom>
        </p:spPr>
      </p:pic>
      <p:pic>
        <p:nvPicPr>
          <p:cNvPr id="7" name="Picture 6">
            <a:extLst>
              <a:ext uri="{FF2B5EF4-FFF2-40B4-BE49-F238E27FC236}">
                <a16:creationId xmlns:a16="http://schemas.microsoft.com/office/drawing/2014/main" id="{AB0CE846-49CB-AC17-4FE2-5F84A296496B}"/>
              </a:ext>
            </a:extLst>
          </p:cNvPr>
          <p:cNvPicPr>
            <a:picLocks noChangeAspect="1"/>
          </p:cNvPicPr>
          <p:nvPr/>
        </p:nvPicPr>
        <p:blipFill>
          <a:blip r:embed="rId3"/>
          <a:stretch>
            <a:fillRect/>
          </a:stretch>
        </p:blipFill>
        <p:spPr>
          <a:xfrm>
            <a:off x="5144169" y="2589193"/>
            <a:ext cx="3710626" cy="2862322"/>
          </a:xfrm>
          <a:prstGeom prst="rect">
            <a:avLst/>
          </a:prstGeom>
        </p:spPr>
      </p:pic>
      <p:sp>
        <p:nvSpPr>
          <p:cNvPr id="8" name="TextBox 7">
            <a:extLst>
              <a:ext uri="{FF2B5EF4-FFF2-40B4-BE49-F238E27FC236}">
                <a16:creationId xmlns:a16="http://schemas.microsoft.com/office/drawing/2014/main" id="{3FA6E3CD-E8E6-D6AE-2635-3B96404E142E}"/>
              </a:ext>
            </a:extLst>
          </p:cNvPr>
          <p:cNvSpPr txBox="1"/>
          <p:nvPr/>
        </p:nvSpPr>
        <p:spPr>
          <a:xfrm>
            <a:off x="497306" y="1954204"/>
            <a:ext cx="4646863" cy="2862322"/>
          </a:xfrm>
          <a:prstGeom prst="rect">
            <a:avLst/>
          </a:prstGeom>
          <a:noFill/>
        </p:spPr>
        <p:txBody>
          <a:bodyPr wrap="square" rtlCol="0">
            <a:spAutoFit/>
          </a:bodyPr>
          <a:lstStyle/>
          <a:p>
            <a:r>
              <a:rPr lang="en-US" dirty="0"/>
              <a:t>Locate the center of where the bumper is to be placed.</a:t>
            </a:r>
          </a:p>
          <a:p>
            <a:endParaRPr lang="en-US" dirty="0"/>
          </a:p>
          <a:p>
            <a:r>
              <a:rPr lang="en-US" dirty="0"/>
              <a:t>Drill at 1.75” Hole all the way though the playing surface at that location.</a:t>
            </a:r>
          </a:p>
          <a:p>
            <a:endParaRPr lang="en-US" dirty="0"/>
          </a:p>
          <a:p>
            <a:r>
              <a:rPr lang="en-US" dirty="0"/>
              <a:t>Use the provided 1.75” Hole Saw.</a:t>
            </a:r>
          </a:p>
          <a:p>
            <a:endParaRPr lang="en-US" dirty="0"/>
          </a:p>
          <a:p>
            <a:r>
              <a:rPr lang="en-US" dirty="0"/>
              <a:t>If the shank of the hole saw is too big for your drill, use a socket as an adapter.</a:t>
            </a:r>
          </a:p>
        </p:txBody>
      </p:sp>
    </p:spTree>
    <p:extLst>
      <p:ext uri="{BB962C8B-B14F-4D97-AF65-F5344CB8AC3E}">
        <p14:creationId xmlns:p14="http://schemas.microsoft.com/office/powerpoint/2010/main" val="20468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9C9E-926B-0564-EFD9-196EE493AC63}"/>
              </a:ext>
            </a:extLst>
          </p:cNvPr>
          <p:cNvSpPr>
            <a:spLocks noGrp="1"/>
          </p:cNvSpPr>
          <p:nvPr>
            <p:ph type="title"/>
          </p:nvPr>
        </p:nvSpPr>
        <p:spPr/>
        <p:txBody>
          <a:bodyPr/>
          <a:lstStyle/>
          <a:p>
            <a:r>
              <a:rPr lang="en-US" dirty="0"/>
              <a:t>Step 2: Fit the 3D Part to the 1.75 Inch Hole</a:t>
            </a:r>
          </a:p>
        </p:txBody>
      </p:sp>
      <p:sp>
        <p:nvSpPr>
          <p:cNvPr id="8" name="TextBox 7">
            <a:extLst>
              <a:ext uri="{FF2B5EF4-FFF2-40B4-BE49-F238E27FC236}">
                <a16:creationId xmlns:a16="http://schemas.microsoft.com/office/drawing/2014/main" id="{3FA6E3CD-E8E6-D6AE-2635-3B96404E142E}"/>
              </a:ext>
            </a:extLst>
          </p:cNvPr>
          <p:cNvSpPr txBox="1"/>
          <p:nvPr/>
        </p:nvSpPr>
        <p:spPr>
          <a:xfrm>
            <a:off x="497306" y="1954204"/>
            <a:ext cx="4646863" cy="2862322"/>
          </a:xfrm>
          <a:prstGeom prst="rect">
            <a:avLst/>
          </a:prstGeom>
          <a:noFill/>
        </p:spPr>
        <p:txBody>
          <a:bodyPr wrap="square" rtlCol="0">
            <a:spAutoFit/>
          </a:bodyPr>
          <a:lstStyle/>
          <a:p>
            <a:r>
              <a:rPr lang="en-US" dirty="0"/>
              <a:t>Make sure the 3D Printed part can fit tight against the back of the playing surface and flush on the front of the playing surface.</a:t>
            </a:r>
          </a:p>
          <a:p>
            <a:endParaRPr lang="en-US" dirty="0"/>
          </a:p>
          <a:p>
            <a:r>
              <a:rPr lang="en-US" dirty="0"/>
              <a:t>On the back of the playing surface you can rotate the 3D part in any direction you need to, so that there is room for other items in the pinball machine.</a:t>
            </a:r>
          </a:p>
          <a:p>
            <a:endParaRPr lang="en-US" dirty="0"/>
          </a:p>
          <a:p>
            <a:r>
              <a:rPr lang="en-US" dirty="0"/>
              <a:t>You may need to sand the hole to get a nice fit.</a:t>
            </a:r>
          </a:p>
        </p:txBody>
      </p:sp>
      <p:pic>
        <p:nvPicPr>
          <p:cNvPr id="4" name="Picture 3">
            <a:extLst>
              <a:ext uri="{FF2B5EF4-FFF2-40B4-BE49-F238E27FC236}">
                <a16:creationId xmlns:a16="http://schemas.microsoft.com/office/drawing/2014/main" id="{A5310A91-21EB-CBDE-2325-D96973BCFEE1}"/>
              </a:ext>
            </a:extLst>
          </p:cNvPr>
          <p:cNvPicPr>
            <a:picLocks noChangeAspect="1"/>
          </p:cNvPicPr>
          <p:nvPr/>
        </p:nvPicPr>
        <p:blipFill>
          <a:blip r:embed="rId2"/>
          <a:stretch>
            <a:fillRect/>
          </a:stretch>
        </p:blipFill>
        <p:spPr>
          <a:xfrm>
            <a:off x="6244306" y="1860113"/>
            <a:ext cx="3908038" cy="2150413"/>
          </a:xfrm>
          <a:prstGeom prst="rect">
            <a:avLst/>
          </a:prstGeom>
        </p:spPr>
      </p:pic>
      <p:pic>
        <p:nvPicPr>
          <p:cNvPr id="9" name="Picture 8">
            <a:extLst>
              <a:ext uri="{FF2B5EF4-FFF2-40B4-BE49-F238E27FC236}">
                <a16:creationId xmlns:a16="http://schemas.microsoft.com/office/drawing/2014/main" id="{438F71BC-4903-3E85-F12C-CADE28D2498E}"/>
              </a:ext>
            </a:extLst>
          </p:cNvPr>
          <p:cNvPicPr>
            <a:picLocks noChangeAspect="1"/>
          </p:cNvPicPr>
          <p:nvPr/>
        </p:nvPicPr>
        <p:blipFill>
          <a:blip r:embed="rId3"/>
          <a:stretch>
            <a:fillRect/>
          </a:stretch>
        </p:blipFill>
        <p:spPr>
          <a:xfrm>
            <a:off x="6244306" y="4155924"/>
            <a:ext cx="4039450" cy="2336951"/>
          </a:xfrm>
          <a:prstGeom prst="rect">
            <a:avLst/>
          </a:prstGeom>
        </p:spPr>
      </p:pic>
      <p:sp>
        <p:nvSpPr>
          <p:cNvPr id="10" name="TextBox 9">
            <a:extLst>
              <a:ext uri="{FF2B5EF4-FFF2-40B4-BE49-F238E27FC236}">
                <a16:creationId xmlns:a16="http://schemas.microsoft.com/office/drawing/2014/main" id="{3D12E59D-0E58-6BBD-1C25-5E6203023038}"/>
              </a:ext>
            </a:extLst>
          </p:cNvPr>
          <p:cNvSpPr txBox="1"/>
          <p:nvPr/>
        </p:nvSpPr>
        <p:spPr>
          <a:xfrm>
            <a:off x="10218822" y="2133600"/>
            <a:ext cx="946484" cy="830997"/>
          </a:xfrm>
          <a:prstGeom prst="rect">
            <a:avLst/>
          </a:prstGeom>
          <a:noFill/>
        </p:spPr>
        <p:txBody>
          <a:bodyPr wrap="square" rtlCol="0">
            <a:spAutoFit/>
          </a:bodyPr>
          <a:lstStyle/>
          <a:p>
            <a:r>
              <a:rPr lang="en-US" sz="1200" dirty="0"/>
              <a:t>Bottom View – i.e., under the playing field</a:t>
            </a:r>
          </a:p>
        </p:txBody>
      </p:sp>
      <p:sp>
        <p:nvSpPr>
          <p:cNvPr id="11" name="TextBox 10">
            <a:extLst>
              <a:ext uri="{FF2B5EF4-FFF2-40B4-BE49-F238E27FC236}">
                <a16:creationId xmlns:a16="http://schemas.microsoft.com/office/drawing/2014/main" id="{BD849843-2B18-32EF-1390-7CF8553FABB6}"/>
              </a:ext>
            </a:extLst>
          </p:cNvPr>
          <p:cNvSpPr txBox="1"/>
          <p:nvPr/>
        </p:nvSpPr>
        <p:spPr>
          <a:xfrm>
            <a:off x="10283756" y="4603797"/>
            <a:ext cx="946484" cy="646331"/>
          </a:xfrm>
          <a:prstGeom prst="rect">
            <a:avLst/>
          </a:prstGeom>
          <a:noFill/>
        </p:spPr>
        <p:txBody>
          <a:bodyPr wrap="square" rtlCol="0">
            <a:spAutoFit/>
          </a:bodyPr>
          <a:lstStyle/>
          <a:p>
            <a:r>
              <a:rPr lang="en-US" sz="1200" dirty="0"/>
              <a:t>Top View of playing surface</a:t>
            </a:r>
          </a:p>
        </p:txBody>
      </p:sp>
    </p:spTree>
    <p:extLst>
      <p:ext uri="{BB962C8B-B14F-4D97-AF65-F5344CB8AC3E}">
        <p14:creationId xmlns:p14="http://schemas.microsoft.com/office/powerpoint/2010/main" val="322754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AB88-EA32-3627-692B-552C1C9B35DC}"/>
              </a:ext>
            </a:extLst>
          </p:cNvPr>
          <p:cNvSpPr>
            <a:spLocks noGrp="1"/>
          </p:cNvSpPr>
          <p:nvPr>
            <p:ph type="title"/>
          </p:nvPr>
        </p:nvSpPr>
        <p:spPr/>
        <p:txBody>
          <a:bodyPr/>
          <a:lstStyle/>
          <a:p>
            <a:r>
              <a:rPr lang="en-US" dirty="0"/>
              <a:t>Step 3: Assemble  the 3D Printed Parts</a:t>
            </a:r>
          </a:p>
        </p:txBody>
      </p:sp>
      <p:pic>
        <p:nvPicPr>
          <p:cNvPr id="5" name="Content Placeholder 4">
            <a:extLst>
              <a:ext uri="{FF2B5EF4-FFF2-40B4-BE49-F238E27FC236}">
                <a16:creationId xmlns:a16="http://schemas.microsoft.com/office/drawing/2014/main" id="{CBEB56F4-2588-7B66-33E4-16533F98276A}"/>
              </a:ext>
            </a:extLst>
          </p:cNvPr>
          <p:cNvPicPr>
            <a:picLocks noGrp="1" noChangeAspect="1"/>
          </p:cNvPicPr>
          <p:nvPr>
            <p:ph idx="1"/>
          </p:nvPr>
        </p:nvPicPr>
        <p:blipFill>
          <a:blip r:embed="rId2"/>
          <a:stretch>
            <a:fillRect/>
          </a:stretch>
        </p:blipFill>
        <p:spPr>
          <a:xfrm>
            <a:off x="4499750" y="1356354"/>
            <a:ext cx="2863201" cy="2060512"/>
          </a:xfrm>
        </p:spPr>
      </p:pic>
      <p:pic>
        <p:nvPicPr>
          <p:cNvPr id="7" name="Picture 6">
            <a:extLst>
              <a:ext uri="{FF2B5EF4-FFF2-40B4-BE49-F238E27FC236}">
                <a16:creationId xmlns:a16="http://schemas.microsoft.com/office/drawing/2014/main" id="{841F7ECD-0F35-16B9-7F70-6B782553DC20}"/>
              </a:ext>
            </a:extLst>
          </p:cNvPr>
          <p:cNvPicPr>
            <a:picLocks noChangeAspect="1"/>
          </p:cNvPicPr>
          <p:nvPr/>
        </p:nvPicPr>
        <p:blipFill>
          <a:blip r:embed="rId3"/>
          <a:stretch>
            <a:fillRect/>
          </a:stretch>
        </p:blipFill>
        <p:spPr>
          <a:xfrm>
            <a:off x="7750698" y="1271773"/>
            <a:ext cx="2986205" cy="2157227"/>
          </a:xfrm>
          <a:prstGeom prst="rect">
            <a:avLst/>
          </a:prstGeom>
        </p:spPr>
      </p:pic>
      <p:pic>
        <p:nvPicPr>
          <p:cNvPr id="9" name="Picture 8">
            <a:extLst>
              <a:ext uri="{FF2B5EF4-FFF2-40B4-BE49-F238E27FC236}">
                <a16:creationId xmlns:a16="http://schemas.microsoft.com/office/drawing/2014/main" id="{FE7E08DE-1C4C-E976-D9C3-C7B29A9E5C60}"/>
              </a:ext>
            </a:extLst>
          </p:cNvPr>
          <p:cNvPicPr>
            <a:picLocks noChangeAspect="1"/>
          </p:cNvPicPr>
          <p:nvPr/>
        </p:nvPicPr>
        <p:blipFill>
          <a:blip r:embed="rId4"/>
          <a:stretch>
            <a:fillRect/>
          </a:stretch>
        </p:blipFill>
        <p:spPr>
          <a:xfrm>
            <a:off x="4499750" y="3952153"/>
            <a:ext cx="2863201" cy="1941050"/>
          </a:xfrm>
          <a:prstGeom prst="rect">
            <a:avLst/>
          </a:prstGeom>
        </p:spPr>
      </p:pic>
      <p:pic>
        <p:nvPicPr>
          <p:cNvPr id="11" name="Picture 10">
            <a:extLst>
              <a:ext uri="{FF2B5EF4-FFF2-40B4-BE49-F238E27FC236}">
                <a16:creationId xmlns:a16="http://schemas.microsoft.com/office/drawing/2014/main" id="{B7E4EF55-EC90-7ED0-EE73-F998D4AA6B8D}"/>
              </a:ext>
            </a:extLst>
          </p:cNvPr>
          <p:cNvPicPr>
            <a:picLocks noChangeAspect="1"/>
          </p:cNvPicPr>
          <p:nvPr/>
        </p:nvPicPr>
        <p:blipFill>
          <a:blip r:embed="rId5"/>
          <a:stretch>
            <a:fillRect/>
          </a:stretch>
        </p:blipFill>
        <p:spPr>
          <a:xfrm>
            <a:off x="7750698" y="3952153"/>
            <a:ext cx="2730667" cy="2157227"/>
          </a:xfrm>
          <a:prstGeom prst="rect">
            <a:avLst/>
          </a:prstGeom>
        </p:spPr>
      </p:pic>
      <p:sp>
        <p:nvSpPr>
          <p:cNvPr id="12" name="TextBox 11">
            <a:extLst>
              <a:ext uri="{FF2B5EF4-FFF2-40B4-BE49-F238E27FC236}">
                <a16:creationId xmlns:a16="http://schemas.microsoft.com/office/drawing/2014/main" id="{C76177B1-B787-0000-4909-CBAE5835AEF6}"/>
              </a:ext>
            </a:extLst>
          </p:cNvPr>
          <p:cNvSpPr txBox="1"/>
          <p:nvPr/>
        </p:nvSpPr>
        <p:spPr>
          <a:xfrm>
            <a:off x="1236017" y="2137803"/>
            <a:ext cx="2623382" cy="3693319"/>
          </a:xfrm>
          <a:prstGeom prst="rect">
            <a:avLst/>
          </a:prstGeom>
          <a:noFill/>
        </p:spPr>
        <p:txBody>
          <a:bodyPr wrap="square" rtlCol="0">
            <a:spAutoFit/>
          </a:bodyPr>
          <a:lstStyle/>
          <a:p>
            <a:r>
              <a:rPr lang="en-US" dirty="0"/>
              <a:t>Insert 6 #4 Nuts into the various 3D parts.</a:t>
            </a:r>
          </a:p>
          <a:p>
            <a:r>
              <a:rPr lang="en-US" dirty="0"/>
              <a:t> </a:t>
            </a:r>
          </a:p>
          <a:p>
            <a:r>
              <a:rPr lang="en-US" dirty="0"/>
              <a:t>Install the Post as shown in Photo 2. Use #4, 1/2 inch Screws and #4 washers.</a:t>
            </a:r>
          </a:p>
          <a:p>
            <a:endParaRPr lang="en-US" dirty="0"/>
          </a:p>
          <a:p>
            <a:r>
              <a:rPr lang="en-US" dirty="0"/>
              <a:t>Then install the Spoon Switch Assembly</a:t>
            </a:r>
          </a:p>
          <a:p>
            <a:r>
              <a:rPr lang="en-US" dirty="0"/>
              <a:t>As shown in the photo.  </a:t>
            </a:r>
            <a:r>
              <a:rPr lang="en-US" b="1" dirty="0"/>
              <a:t>Note the orientation of the Spoon. </a:t>
            </a:r>
          </a:p>
        </p:txBody>
      </p:sp>
      <p:sp>
        <p:nvSpPr>
          <p:cNvPr id="13" name="TextBox 12">
            <a:extLst>
              <a:ext uri="{FF2B5EF4-FFF2-40B4-BE49-F238E27FC236}">
                <a16:creationId xmlns:a16="http://schemas.microsoft.com/office/drawing/2014/main" id="{295098F0-7BFC-80DB-FC86-C0B513559772}"/>
              </a:ext>
            </a:extLst>
          </p:cNvPr>
          <p:cNvSpPr txBox="1"/>
          <p:nvPr/>
        </p:nvSpPr>
        <p:spPr>
          <a:xfrm>
            <a:off x="4559387" y="3416866"/>
            <a:ext cx="1595630" cy="276999"/>
          </a:xfrm>
          <a:prstGeom prst="rect">
            <a:avLst/>
          </a:prstGeom>
          <a:noFill/>
        </p:spPr>
        <p:txBody>
          <a:bodyPr wrap="none" rtlCol="0">
            <a:spAutoFit/>
          </a:bodyPr>
          <a:lstStyle/>
          <a:p>
            <a:r>
              <a:rPr lang="en-US" sz="1200" dirty="0"/>
              <a:t>Photo 1. Main Mount  </a:t>
            </a:r>
          </a:p>
        </p:txBody>
      </p:sp>
      <p:sp>
        <p:nvSpPr>
          <p:cNvPr id="14" name="TextBox 13">
            <a:extLst>
              <a:ext uri="{FF2B5EF4-FFF2-40B4-BE49-F238E27FC236}">
                <a16:creationId xmlns:a16="http://schemas.microsoft.com/office/drawing/2014/main" id="{0132DE83-22DE-2332-C365-7AA0561C7FEE}"/>
              </a:ext>
            </a:extLst>
          </p:cNvPr>
          <p:cNvSpPr txBox="1"/>
          <p:nvPr/>
        </p:nvSpPr>
        <p:spPr>
          <a:xfrm>
            <a:off x="7750698" y="3416866"/>
            <a:ext cx="2587503" cy="276999"/>
          </a:xfrm>
          <a:prstGeom prst="rect">
            <a:avLst/>
          </a:prstGeom>
          <a:noFill/>
        </p:spPr>
        <p:txBody>
          <a:bodyPr wrap="none" rtlCol="0">
            <a:spAutoFit/>
          </a:bodyPr>
          <a:lstStyle/>
          <a:p>
            <a:r>
              <a:rPr lang="en-US" sz="1200" dirty="0"/>
              <a:t>Photo 2. Post installed on Main Mount</a:t>
            </a:r>
          </a:p>
        </p:txBody>
      </p:sp>
      <p:sp>
        <p:nvSpPr>
          <p:cNvPr id="15" name="TextBox 14">
            <a:extLst>
              <a:ext uri="{FF2B5EF4-FFF2-40B4-BE49-F238E27FC236}">
                <a16:creationId xmlns:a16="http://schemas.microsoft.com/office/drawing/2014/main" id="{4AFA5F9E-E99E-0AAB-3AEB-AB0182936E2F}"/>
              </a:ext>
            </a:extLst>
          </p:cNvPr>
          <p:cNvSpPr txBox="1"/>
          <p:nvPr/>
        </p:nvSpPr>
        <p:spPr>
          <a:xfrm>
            <a:off x="4441303" y="5990850"/>
            <a:ext cx="2445093" cy="276999"/>
          </a:xfrm>
          <a:prstGeom prst="rect">
            <a:avLst/>
          </a:prstGeom>
          <a:noFill/>
        </p:spPr>
        <p:txBody>
          <a:bodyPr wrap="none" rtlCol="0">
            <a:spAutoFit/>
          </a:bodyPr>
          <a:lstStyle/>
          <a:p>
            <a:r>
              <a:rPr lang="en-US" sz="1200" dirty="0"/>
              <a:t>Photo 3. Switch Holder with #4 Nuts</a:t>
            </a:r>
          </a:p>
        </p:txBody>
      </p:sp>
      <p:sp>
        <p:nvSpPr>
          <p:cNvPr id="16" name="TextBox 15">
            <a:extLst>
              <a:ext uri="{FF2B5EF4-FFF2-40B4-BE49-F238E27FC236}">
                <a16:creationId xmlns:a16="http://schemas.microsoft.com/office/drawing/2014/main" id="{7999DC15-F5F5-7851-7AB1-FBF9B62B2CFB}"/>
              </a:ext>
            </a:extLst>
          </p:cNvPr>
          <p:cNvSpPr txBox="1"/>
          <p:nvPr/>
        </p:nvSpPr>
        <p:spPr>
          <a:xfrm>
            <a:off x="7745483" y="6141467"/>
            <a:ext cx="3134641" cy="276999"/>
          </a:xfrm>
          <a:prstGeom prst="rect">
            <a:avLst/>
          </a:prstGeom>
          <a:noFill/>
        </p:spPr>
        <p:txBody>
          <a:bodyPr wrap="none" rtlCol="0">
            <a:spAutoFit/>
          </a:bodyPr>
          <a:lstStyle/>
          <a:p>
            <a:r>
              <a:rPr lang="en-US" sz="1200" dirty="0"/>
              <a:t>Photo 4. Spoon </a:t>
            </a:r>
            <a:r>
              <a:rPr lang="en-US" sz="1200" dirty="0" err="1"/>
              <a:t>Asm</a:t>
            </a:r>
            <a:r>
              <a:rPr lang="en-US" sz="1200" dirty="0"/>
              <a:t> Mounted to Switch Holder</a:t>
            </a:r>
          </a:p>
        </p:txBody>
      </p:sp>
    </p:spTree>
    <p:extLst>
      <p:ext uri="{BB962C8B-B14F-4D97-AF65-F5344CB8AC3E}">
        <p14:creationId xmlns:p14="http://schemas.microsoft.com/office/powerpoint/2010/main" val="28221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AE9-8110-DC59-CDDB-7436213F6D11}"/>
              </a:ext>
            </a:extLst>
          </p:cNvPr>
          <p:cNvSpPr>
            <a:spLocks noGrp="1"/>
          </p:cNvSpPr>
          <p:nvPr>
            <p:ph type="title"/>
          </p:nvPr>
        </p:nvSpPr>
        <p:spPr/>
        <p:txBody>
          <a:bodyPr/>
          <a:lstStyle/>
          <a:p>
            <a:r>
              <a:rPr lang="en-US" dirty="0"/>
              <a:t>Step 3, Continued</a:t>
            </a:r>
          </a:p>
        </p:txBody>
      </p:sp>
      <p:pic>
        <p:nvPicPr>
          <p:cNvPr id="5" name="Content Placeholder 4">
            <a:extLst>
              <a:ext uri="{FF2B5EF4-FFF2-40B4-BE49-F238E27FC236}">
                <a16:creationId xmlns:a16="http://schemas.microsoft.com/office/drawing/2014/main" id="{32E4EE54-AA7C-34E5-531F-4F6E13940B78}"/>
              </a:ext>
            </a:extLst>
          </p:cNvPr>
          <p:cNvPicPr>
            <a:picLocks noGrp="1" noChangeAspect="1"/>
          </p:cNvPicPr>
          <p:nvPr>
            <p:ph idx="1"/>
          </p:nvPr>
        </p:nvPicPr>
        <p:blipFill>
          <a:blip r:embed="rId2"/>
          <a:stretch>
            <a:fillRect/>
          </a:stretch>
        </p:blipFill>
        <p:spPr>
          <a:xfrm>
            <a:off x="756841" y="1567071"/>
            <a:ext cx="3903445" cy="2831288"/>
          </a:xfrm>
        </p:spPr>
      </p:pic>
      <p:sp>
        <p:nvSpPr>
          <p:cNvPr id="6" name="TextBox 5">
            <a:extLst>
              <a:ext uri="{FF2B5EF4-FFF2-40B4-BE49-F238E27FC236}">
                <a16:creationId xmlns:a16="http://schemas.microsoft.com/office/drawing/2014/main" id="{91EAE0FA-6131-9C78-8AD0-18F788D1E5B7}"/>
              </a:ext>
            </a:extLst>
          </p:cNvPr>
          <p:cNvSpPr txBox="1"/>
          <p:nvPr/>
        </p:nvSpPr>
        <p:spPr>
          <a:xfrm>
            <a:off x="5101721" y="2043211"/>
            <a:ext cx="5588453" cy="646331"/>
          </a:xfrm>
          <a:prstGeom prst="rect">
            <a:avLst/>
          </a:prstGeom>
          <a:noFill/>
        </p:spPr>
        <p:txBody>
          <a:bodyPr wrap="none" rtlCol="0">
            <a:spAutoFit/>
          </a:bodyPr>
          <a:lstStyle/>
          <a:p>
            <a:r>
              <a:rPr lang="en-US" dirty="0"/>
              <a:t>Use 1.25 or 1.125 Inch #4 screws if your able to find them.</a:t>
            </a:r>
          </a:p>
          <a:p>
            <a:r>
              <a:rPr lang="en-US" dirty="0"/>
              <a:t>Here, 1.5 inch screws were used. </a:t>
            </a:r>
          </a:p>
        </p:txBody>
      </p:sp>
      <p:sp>
        <p:nvSpPr>
          <p:cNvPr id="7" name="TextBox 6">
            <a:extLst>
              <a:ext uri="{FF2B5EF4-FFF2-40B4-BE49-F238E27FC236}">
                <a16:creationId xmlns:a16="http://schemas.microsoft.com/office/drawing/2014/main" id="{4D28835C-3E51-0C2C-AF31-2876B3667B26}"/>
              </a:ext>
            </a:extLst>
          </p:cNvPr>
          <p:cNvSpPr txBox="1"/>
          <p:nvPr/>
        </p:nvSpPr>
        <p:spPr>
          <a:xfrm>
            <a:off x="680545" y="4459539"/>
            <a:ext cx="5012462" cy="369332"/>
          </a:xfrm>
          <a:prstGeom prst="rect">
            <a:avLst/>
          </a:prstGeom>
          <a:noFill/>
        </p:spPr>
        <p:txBody>
          <a:bodyPr wrap="none" rtlCol="0">
            <a:spAutoFit/>
          </a:bodyPr>
          <a:lstStyle/>
          <a:p>
            <a:r>
              <a:rPr lang="en-US" dirty="0"/>
              <a:t>Spoon Switch Assembly installed on 3D Printed Part</a:t>
            </a:r>
          </a:p>
        </p:txBody>
      </p:sp>
    </p:spTree>
    <p:extLst>
      <p:ext uri="{BB962C8B-B14F-4D97-AF65-F5344CB8AC3E}">
        <p14:creationId xmlns:p14="http://schemas.microsoft.com/office/powerpoint/2010/main" val="2431326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CE729-09CD-B33D-121F-A033DF602F9E}"/>
              </a:ext>
            </a:extLst>
          </p:cNvPr>
          <p:cNvSpPr>
            <a:spLocks noGrp="1"/>
          </p:cNvSpPr>
          <p:nvPr>
            <p:ph type="title"/>
          </p:nvPr>
        </p:nvSpPr>
        <p:spPr/>
        <p:txBody>
          <a:bodyPr/>
          <a:lstStyle/>
          <a:p>
            <a:r>
              <a:rPr lang="en-US" dirty="0"/>
              <a:t>Step 3, Continued</a:t>
            </a:r>
          </a:p>
        </p:txBody>
      </p:sp>
      <p:pic>
        <p:nvPicPr>
          <p:cNvPr id="7" name="Content Placeholder 6">
            <a:extLst>
              <a:ext uri="{FF2B5EF4-FFF2-40B4-BE49-F238E27FC236}">
                <a16:creationId xmlns:a16="http://schemas.microsoft.com/office/drawing/2014/main" id="{D7A8C2FD-6C26-98E6-6E42-A0FC30559A31}"/>
              </a:ext>
            </a:extLst>
          </p:cNvPr>
          <p:cNvPicPr>
            <a:picLocks noGrp="1" noChangeAspect="1"/>
          </p:cNvPicPr>
          <p:nvPr>
            <p:ph idx="1"/>
          </p:nvPr>
        </p:nvPicPr>
        <p:blipFill>
          <a:blip r:embed="rId2"/>
          <a:stretch>
            <a:fillRect/>
          </a:stretch>
        </p:blipFill>
        <p:spPr>
          <a:xfrm>
            <a:off x="8105497" y="1112316"/>
            <a:ext cx="3576182" cy="2469440"/>
          </a:xfrm>
        </p:spPr>
      </p:pic>
      <p:pic>
        <p:nvPicPr>
          <p:cNvPr id="5" name="Picture 4">
            <a:extLst>
              <a:ext uri="{FF2B5EF4-FFF2-40B4-BE49-F238E27FC236}">
                <a16:creationId xmlns:a16="http://schemas.microsoft.com/office/drawing/2014/main" id="{522583FE-7A82-B5E3-871F-25EC06C5D58E}"/>
              </a:ext>
            </a:extLst>
          </p:cNvPr>
          <p:cNvPicPr>
            <a:picLocks noChangeAspect="1"/>
          </p:cNvPicPr>
          <p:nvPr/>
        </p:nvPicPr>
        <p:blipFill>
          <a:blip r:embed="rId3"/>
          <a:stretch>
            <a:fillRect/>
          </a:stretch>
        </p:blipFill>
        <p:spPr>
          <a:xfrm>
            <a:off x="5066786" y="1274460"/>
            <a:ext cx="2851678" cy="2307296"/>
          </a:xfrm>
          <a:prstGeom prst="rect">
            <a:avLst/>
          </a:prstGeom>
        </p:spPr>
      </p:pic>
      <p:pic>
        <p:nvPicPr>
          <p:cNvPr id="9" name="Picture 8">
            <a:extLst>
              <a:ext uri="{FF2B5EF4-FFF2-40B4-BE49-F238E27FC236}">
                <a16:creationId xmlns:a16="http://schemas.microsoft.com/office/drawing/2014/main" id="{46BF043D-F051-CFC7-EA35-ADD3F275C069}"/>
              </a:ext>
            </a:extLst>
          </p:cNvPr>
          <p:cNvPicPr>
            <a:picLocks noChangeAspect="1"/>
          </p:cNvPicPr>
          <p:nvPr/>
        </p:nvPicPr>
        <p:blipFill>
          <a:blip r:embed="rId4"/>
          <a:stretch>
            <a:fillRect/>
          </a:stretch>
        </p:blipFill>
        <p:spPr>
          <a:xfrm>
            <a:off x="5313428" y="3734512"/>
            <a:ext cx="4969853" cy="2872244"/>
          </a:xfrm>
          <a:prstGeom prst="rect">
            <a:avLst/>
          </a:prstGeom>
        </p:spPr>
      </p:pic>
      <p:sp>
        <p:nvSpPr>
          <p:cNvPr id="10" name="TextBox 9">
            <a:extLst>
              <a:ext uri="{FF2B5EF4-FFF2-40B4-BE49-F238E27FC236}">
                <a16:creationId xmlns:a16="http://schemas.microsoft.com/office/drawing/2014/main" id="{96B10639-408F-C635-A7E6-3FC620080F8A}"/>
              </a:ext>
            </a:extLst>
          </p:cNvPr>
          <p:cNvSpPr txBox="1"/>
          <p:nvPr/>
        </p:nvSpPr>
        <p:spPr>
          <a:xfrm>
            <a:off x="922978" y="1690688"/>
            <a:ext cx="3515337" cy="2645567"/>
          </a:xfrm>
          <a:prstGeom prst="rect">
            <a:avLst/>
          </a:prstGeom>
          <a:noFill/>
        </p:spPr>
        <p:txBody>
          <a:bodyPr wrap="square" rtlCol="0">
            <a:spAutoFit/>
          </a:bodyPr>
          <a:lstStyle/>
          <a:p>
            <a:r>
              <a:rPr lang="en-US" dirty="0"/>
              <a:t>Screw all the 3D parts together with the Spoon Assembly.</a:t>
            </a:r>
          </a:p>
          <a:p>
            <a:endParaRPr lang="en-US" dirty="0"/>
          </a:p>
          <a:p>
            <a:r>
              <a:rPr lang="en-US" dirty="0"/>
              <a:t>Try to center the parts in their respective</a:t>
            </a:r>
          </a:p>
          <a:p>
            <a:r>
              <a:rPr lang="en-US" dirty="0"/>
              <a:t>Slots.</a:t>
            </a:r>
          </a:p>
          <a:p>
            <a:endParaRPr lang="en-US" dirty="0"/>
          </a:p>
          <a:p>
            <a:r>
              <a:rPr lang="en-US" dirty="0"/>
              <a:t>Don’t over tighten, since final adjustments come later.</a:t>
            </a:r>
          </a:p>
        </p:txBody>
      </p:sp>
    </p:spTree>
    <p:extLst>
      <p:ext uri="{BB962C8B-B14F-4D97-AF65-F5344CB8AC3E}">
        <p14:creationId xmlns:p14="http://schemas.microsoft.com/office/powerpoint/2010/main" val="1841641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1568</Words>
  <Application>Microsoft Office PowerPoint</Application>
  <PresentationFormat>Widescreen</PresentationFormat>
  <Paragraphs>175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Assembly Instructions For Pinball Bumper</vt:lpstr>
      <vt:lpstr>Overview</vt:lpstr>
      <vt:lpstr>Overview</vt:lpstr>
      <vt:lpstr>Parts </vt:lpstr>
      <vt:lpstr>Step 1: Cut the 1.75” Hole</vt:lpstr>
      <vt:lpstr>Step 2: Fit the 3D Part to the 1.75 Inch Hole</vt:lpstr>
      <vt:lpstr>Step 3: Assemble  the 3D Printed Parts</vt:lpstr>
      <vt:lpstr>Step 3, Continued</vt:lpstr>
      <vt:lpstr>Step 3, Continued</vt:lpstr>
      <vt:lpstr>Step 4: Assemble the Solenoid </vt:lpstr>
      <vt:lpstr>Step 5: Join the Solenoid Asm to the Mount</vt:lpstr>
      <vt:lpstr>Step 6: Attach the Asm to the Playing Field</vt:lpstr>
      <vt:lpstr>Step 6, Continued</vt:lpstr>
      <vt:lpstr>Step 7: Assembling the Cup and Umbrella</vt:lpstr>
      <vt:lpstr>Step 7. Continued.</vt:lpstr>
      <vt:lpstr>Step 8: Installing Wires for LEDs and Lights</vt:lpstr>
      <vt:lpstr>Step 9: Install the Striker Ring</vt:lpstr>
      <vt:lpstr>Step 10: Install the Top Hat</vt:lpstr>
      <vt:lpstr>Step 11: Check the EOS Switch</vt:lpstr>
      <vt:lpstr>STEP 11. Continued. </vt:lpstr>
      <vt:lpstr>Step 12: Adjust the Spoon</vt:lpstr>
      <vt:lpstr>Step 12.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Instructions For Pinball Bumper</dc:title>
  <dc:creator>Dalbert Brandon</dc:creator>
  <cp:lastModifiedBy>Dalbert Brandon</cp:lastModifiedBy>
  <cp:revision>3</cp:revision>
  <dcterms:created xsi:type="dcterms:W3CDTF">2022-10-20T23:52:05Z</dcterms:created>
  <dcterms:modified xsi:type="dcterms:W3CDTF">2022-10-21T04:06:34Z</dcterms:modified>
</cp:coreProperties>
</file>